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1" r:id="rId3"/>
    <p:sldId id="29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3" r:id="rId13"/>
  </p:sldIdLst>
  <p:sldSz cx="18288000" cy="10287000"/>
  <p:notesSz cx="6858000" cy="9144000"/>
  <p:embeddedFontLst>
    <p:embeddedFont>
      <p:font typeface="Aspekta" panose="020B0604020202020204" charset="0"/>
      <p:regular r:id="rId14"/>
    </p:embeddedFont>
    <p:embeddedFont>
      <p:font typeface="Aspekta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1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1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54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85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036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01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1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1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06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0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601450" cy="871775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611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926319"/>
            <a:ext cx="15544800" cy="6855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1" y="5760720"/>
            <a:ext cx="12801598" cy="436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/>
              <a:t>|</a:t>
            </a:r>
            <a:r>
              <a:rPr lang="it-IT" b="1"/>
              <a:t>  </a:t>
            </a:r>
            <a:r>
              <a:rPr lang="it-IT" b="1" spc="-90"/>
              <a:t> </a:t>
            </a:r>
            <a:fld id="{81D60167-4931-47E6-BA6A-407CBD079E47}" type="slidenum">
              <a:rPr b="1" spc="53" smtClean="0"/>
              <a:pPr marL="100013">
                <a:lnSpc>
                  <a:spcPts val="1193"/>
                </a:lnSpc>
              </a:pPr>
              <a:t>‹N›</a:t>
            </a:fld>
            <a:endParaRPr b="1" spc="53" dirty="0"/>
          </a:p>
        </p:txBody>
      </p:sp>
    </p:spTree>
    <p:extLst>
      <p:ext uri="{BB962C8B-B14F-4D97-AF65-F5344CB8AC3E}">
        <p14:creationId xmlns:p14="http://schemas.microsoft.com/office/powerpoint/2010/main" val="236544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/>
              <a:t>|</a:t>
            </a:r>
            <a:r>
              <a:rPr lang="it-IT" b="1"/>
              <a:t>  </a:t>
            </a:r>
            <a:r>
              <a:rPr lang="it-IT" b="1" spc="-90"/>
              <a:t> </a:t>
            </a:r>
            <a:fld id="{81D60167-4931-47E6-BA6A-407CBD079E47}" type="slidenum">
              <a:rPr b="1" spc="53" smtClean="0"/>
              <a:pPr marL="100013">
                <a:lnSpc>
                  <a:spcPts val="1193"/>
                </a:lnSpc>
              </a:pPr>
              <a:t>‹N›</a:t>
            </a:fld>
            <a:endParaRPr b="1" spc="53" dirty="0"/>
          </a:p>
        </p:txBody>
      </p:sp>
    </p:spTree>
    <p:extLst>
      <p:ext uri="{BB962C8B-B14F-4D97-AF65-F5344CB8AC3E}">
        <p14:creationId xmlns:p14="http://schemas.microsoft.com/office/powerpoint/2010/main" val="32094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00013">
              <a:lnSpc>
                <a:spcPts val="1193"/>
              </a:lnSpc>
            </a:pPr>
            <a:r>
              <a:rPr lang="it-IT" spc="15"/>
              <a:t>lin</a:t>
            </a:r>
            <a:r>
              <a:rPr lang="it-IT" spc="8"/>
              <a:t>k</a:t>
            </a:r>
            <a:r>
              <a:rPr lang="it-IT" spc="23"/>
              <a:t>edin.com.companies</a:t>
            </a:r>
            <a:r>
              <a:rPr lang="it-IT"/>
              <a:t>  </a:t>
            </a:r>
            <a:r>
              <a:rPr lang="it-IT" spc="-90"/>
              <a:t> </a:t>
            </a:r>
            <a:r>
              <a:rPr lang="it-IT" b="1" spc="-68">
                <a:latin typeface="Arial"/>
                <a:cs typeface="Arial"/>
              </a:rPr>
              <a:t>|</a:t>
            </a:r>
            <a:r>
              <a:rPr lang="it-IT" b="1">
                <a:latin typeface="Arial"/>
                <a:cs typeface="Arial"/>
              </a:rPr>
              <a:t>  </a:t>
            </a:r>
            <a:r>
              <a:rPr lang="it-IT" b="1" spc="-90">
                <a:latin typeface="Arial"/>
                <a:cs typeface="Arial"/>
              </a:rPr>
              <a:t> </a:t>
            </a:r>
            <a:fld id="{81D60167-4931-47E6-BA6A-407CBD079E47}" type="slidenum">
              <a:rPr b="1" spc="53" smtClean="0">
                <a:latin typeface="Arial"/>
                <a:cs typeface="Arial"/>
              </a:rPr>
              <a:pPr marL="100013">
                <a:lnSpc>
                  <a:spcPts val="1193"/>
                </a:lnSpc>
              </a:pPr>
              <a:t>‹N›</a:t>
            </a:fld>
            <a:endParaRPr b="1" spc="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79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unistrapg.it/it/ateneo/organi-e-strutture/procedure-elettorali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28900" y="3188970"/>
            <a:ext cx="12935280" cy="143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it-IT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19425" y="3908838"/>
            <a:ext cx="122491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it-IT" sz="3000" b="1" dirty="0">
                <a:solidFill>
                  <a:prstClr val="black"/>
                </a:solidFill>
                <a:latin typeface="Calibri" panose="020F0502020204030204"/>
                <a:cs typeface="Arial BOLD" panose="020B0704020202020204" pitchFamily="34" charset="0"/>
              </a:rPr>
              <a:t>Elezioni per la nomina delle rappresentanze nel ricostituendo </a:t>
            </a:r>
          </a:p>
          <a:p>
            <a:pPr algn="ctr" defTabSz="1371600"/>
            <a:r>
              <a:rPr lang="it-IT" sz="3000" b="1" dirty="0">
                <a:solidFill>
                  <a:prstClr val="black"/>
                </a:solidFill>
                <a:latin typeface="Calibri" panose="020F0502020204030204"/>
                <a:cs typeface="Arial BOLD" panose="020B0704020202020204" pitchFamily="34" charset="0"/>
              </a:rPr>
              <a:t>Senato Accademico (triennio 2026-2029)</a:t>
            </a:r>
          </a:p>
          <a:p>
            <a:pPr algn="ctr" defTabSz="1371600"/>
            <a:endParaRPr lang="it-IT" sz="24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Arial BOLD" panose="020B0704020202020204" pitchFamily="34" charset="0"/>
            </a:endParaRPr>
          </a:p>
          <a:p>
            <a:pPr algn="ctr" defTabSz="1371600"/>
            <a:r>
              <a:rPr lang="it-IT" sz="2400" dirty="0">
                <a:solidFill>
                  <a:prstClr val="black"/>
                </a:solidFill>
                <a:latin typeface="Calibri" panose="020F0502020204030204"/>
                <a:cs typeface="Arial BOLD" panose="020B0704020202020204" pitchFamily="34" charset="0"/>
              </a:rPr>
              <a:t>12 maggio 2026 (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  <a:cs typeface="Arial BOLD" panose="020B0704020202020204" pitchFamily="34" charset="0"/>
              </a:rPr>
              <a:t>ore 09:00 – 16:00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  <a:cs typeface="Arial BOLD" panose="020B0704020202020204" pitchFamily="34" charset="0"/>
              </a:rPr>
              <a:t>) </a:t>
            </a:r>
            <a:endParaRPr lang="it-IT" sz="2400" dirty="0">
              <a:solidFill>
                <a:srgbClr val="FF0000"/>
              </a:solidFill>
              <a:latin typeface="Calibri" panose="020F0502020204030204"/>
              <a:cs typeface="Arial BOLD" panose="020B0704020202020204" pitchFamily="34" charset="0"/>
            </a:endParaRPr>
          </a:p>
        </p:txBody>
      </p:sp>
      <p:pic>
        <p:nvPicPr>
          <p:cNvPr id="6" name="Picture 2" descr="Utilizzo del logo di Ateneo | Università per Stranieri di Perugia">
            <a:extLst>
              <a:ext uri="{FF2B5EF4-FFF2-40B4-BE49-F238E27FC236}">
                <a16:creationId xmlns:a16="http://schemas.microsoft.com/office/drawing/2014/main" id="{34382C28-2704-477A-95B3-43544BB6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"/>
            <a:ext cx="3468669" cy="1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713EBA2-C35F-8425-E596-3898B6F83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15300"/>
            <a:ext cx="2111190" cy="9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6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511F9B-9E9B-9ECA-18E2-1C984CF9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81687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7335070"/>
            <a:ext cx="18288000" cy="1955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8">
            <a:extLst>
              <a:ext uri="{FF2B5EF4-FFF2-40B4-BE49-F238E27FC236}">
                <a16:creationId xmlns:a16="http://schemas.microsoft.com/office/drawing/2014/main" id="{544A7083-D8EA-050A-DEF0-6F5D21D76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781300"/>
            <a:ext cx="3781553" cy="414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tilizzo del logo di Ateneo | Università per Stranieri di Perugia">
            <a:extLst>
              <a:ext uri="{FF2B5EF4-FFF2-40B4-BE49-F238E27FC236}">
                <a16:creationId xmlns:a16="http://schemas.microsoft.com/office/drawing/2014/main" id="{BF8E0FF0-3B67-F119-616E-EC65989A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31" y="228601"/>
            <a:ext cx="3468669" cy="1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2AF3C0-5D1A-E2BA-A7C1-7B21A7046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191500"/>
            <a:ext cx="2288405" cy="9839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6F35B4-1D81-A1F8-205E-E41C2D44135E}"/>
              </a:ext>
            </a:extLst>
          </p:cNvPr>
          <p:cNvSpPr txBox="1"/>
          <p:nvPr/>
        </p:nvSpPr>
        <p:spPr>
          <a:xfrm>
            <a:off x="1371600" y="3467100"/>
            <a:ext cx="9144000" cy="2804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Grazie per </a:t>
            </a:r>
            <a:r>
              <a:rPr lang="en-US" sz="28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l’attenzione</a:t>
            </a:r>
            <a:r>
              <a:rPr lang="en-US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 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servizio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assistenza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supporto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al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voto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è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prega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rivolgersi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ai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seguenti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contatti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Mail:  </a:t>
            </a: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elezioni@unistrapg.it</a:t>
            </a:r>
            <a:b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Tel:  </a:t>
            </a:r>
            <a:r>
              <a:rPr lang="it-IT" dirty="0"/>
              <a:t>+ 39 075 57 46 209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servizio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assistenza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sarà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garantito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nel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corso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dell’intera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procedura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voto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lang="en-US" sz="2000" dirty="0">
              <a:latin typeface="Futura Std Medium"/>
              <a:ea typeface="ＭＳ Ｐゴシック" charset="0"/>
              <a:cs typeface="Futura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1406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83439-87CE-F98D-D648-FD8A981FA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3355"/>
            <a:ext cx="15544800" cy="498598"/>
          </a:xfrm>
        </p:spPr>
        <p:txBody>
          <a:bodyPr/>
          <a:lstStyle/>
          <a:p>
            <a:r>
              <a:rPr lang="it-IT" sz="3600" b="1" i="1" u="sng" dirty="0"/>
              <a:t>Informazioni generali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69FBE5-FF92-AD08-C27D-B4CCF9AA5A1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43000" y="3314700"/>
            <a:ext cx="15697200" cy="4160113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Gli elenchi degli aventi diritto all’elettorato attivo e passivo sono pubblicati all’interno della pagina web di Ateneo dedicata alle </a:t>
            </a:r>
            <a:r>
              <a:rPr lang="it-IT" sz="2800" dirty="0">
                <a:hlinkClick r:id="rId2"/>
              </a:rPr>
              <a:t>Procedure Elettorali</a:t>
            </a:r>
            <a:r>
              <a:rPr lang="it-IT" sz="2800" dirty="0"/>
              <a:t>.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La procedura per l’espressione del voto online è attiva esclusivamente nel seguente intervallo temporale di apertura del voto:</a:t>
            </a:r>
            <a:br>
              <a:rPr lang="it-IT" sz="2800" dirty="0"/>
            </a:br>
            <a:r>
              <a:rPr lang="it-IT" sz="2800" dirty="0"/>
              <a:t> ❖ </a:t>
            </a:r>
            <a:r>
              <a:rPr lang="it-IT" sz="2800" b="1" dirty="0"/>
              <a:t>12 maggio 2026</a:t>
            </a:r>
            <a:r>
              <a:rPr lang="it-IT" sz="2800" dirty="0"/>
              <a:t>, dalle 9:00 alle 16:00 </a:t>
            </a:r>
            <a:br>
              <a:rPr lang="it-IT" sz="2800" dirty="0"/>
            </a:br>
            <a:endParaRPr lang="it-IT" sz="2800" dirty="0"/>
          </a:p>
          <a:p>
            <a:pPr marL="0" indent="0">
              <a:buNone/>
            </a:pPr>
            <a:r>
              <a:rPr lang="it-IT" sz="2800" dirty="0"/>
              <a:t>Le operazioni di spoglio avvengono a cura della Commissione di Seggio alla presenza della Commissione Elettorale e con l’ausilio del personale del Servizio Organi Collegiali.</a:t>
            </a:r>
          </a:p>
          <a:p>
            <a:pPr marL="0" indent="0">
              <a:buNone/>
            </a:pPr>
            <a:endParaRPr lang="it-IT" sz="2800" strike="sngStrike" dirty="0">
              <a:highlight>
                <a:srgbClr val="FFFF00"/>
              </a:highlight>
            </a:endParaRPr>
          </a:p>
        </p:txBody>
      </p:sp>
      <p:pic>
        <p:nvPicPr>
          <p:cNvPr id="4" name="Picture 2" descr="Utilizzo del logo di Ateneo | Università per Stranieri di Perugia">
            <a:extLst>
              <a:ext uri="{FF2B5EF4-FFF2-40B4-BE49-F238E27FC236}">
                <a16:creationId xmlns:a16="http://schemas.microsoft.com/office/drawing/2014/main" id="{6CD4E8A1-9A0C-2A9E-62E4-109E80AE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6512"/>
            <a:ext cx="3352800" cy="15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1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8D6472-90EC-1621-7E3C-B128602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/>
          <a:stretch>
            <a:fillRect/>
          </a:stretch>
        </p:blipFill>
        <p:spPr>
          <a:xfrm>
            <a:off x="-41415" y="0"/>
            <a:ext cx="185079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9200" y="1255714"/>
            <a:ext cx="7010400" cy="304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90"/>
              </a:lnSpc>
              <a:spcBef>
                <a:spcPct val="0"/>
              </a:spcBef>
            </a:pPr>
            <a:r>
              <a:rPr lang="en-US" sz="8707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GUIDA AL VOTO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4302895"/>
            <a:ext cx="8748023" cy="116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Come si vota con Eligo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A9DEFA-3480-545E-1582-29218DC87E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8"/>
          <p:cNvSpPr txBox="1"/>
          <p:nvPr/>
        </p:nvSpPr>
        <p:spPr>
          <a:xfrm>
            <a:off x="13164529" y="1921062"/>
            <a:ext cx="4094771" cy="766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Riceverai via e-mail le </a:t>
            </a:r>
            <a:r>
              <a:rPr lang="it-IT" sz="3600" b="1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credenziali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per accedere alla piattaforma ELIGO.​</a:t>
            </a:r>
          </a:p>
          <a:p>
            <a:pPr algn="ctr">
              <a:lnSpc>
                <a:spcPts val="5040"/>
              </a:lnSpc>
            </a:pPr>
            <a:r>
              <a:rPr lang="it-IT" sz="2800" b="1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(NB immagine esemplificativa)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votazioni aperte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ed inserisci le credenziali.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194C70-7CF2-CFC6-645F-4144F1CD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734"/>
            <a:ext cx="12572506" cy="101565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18DD5C-A792-A2FA-FB12-A93D7B2DA5B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-28203" y="7277397"/>
            <a:ext cx="18344407" cy="289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</a:t>
            </a:r>
            <a:r>
              <a:rPr lang="it-IT" sz="3600" noProof="0" dirty="0" err="1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licca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2800" b="1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(NB immagine esemplificativa)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DF376D-D2E4-EF12-A075-62DA4D6A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5" y="0"/>
            <a:ext cx="18324272" cy="7124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A872F65-CFC2-3793-9EC9-901FC0C8E4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scheda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4541F81-C22E-B6F5-975C-95B0E9328509}"/>
              </a:ext>
            </a:extLst>
          </p:cNvPr>
          <p:cNvSpPr/>
          <p:nvPr/>
        </p:nvSpPr>
        <p:spPr>
          <a:xfrm>
            <a:off x="-1875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3228069" y="265272"/>
            <a:ext cx="13117131" cy="3173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b="1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Inserire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le 3 iniziali del nominativo per cui esprimere la preferenza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(il sistema evidenzierà il nominativo prescelto all’interno dell’elettorato passivo)</a:t>
            </a:r>
          </a:p>
        </p:txBody>
      </p:sp>
      <p:sp>
        <p:nvSpPr>
          <p:cNvPr id="10" name="Freeform 7"/>
          <p:cNvSpPr/>
          <p:nvPr/>
        </p:nvSpPr>
        <p:spPr>
          <a:xfrm rot="5951129">
            <a:off x="1115655" y="826336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6320778" y="142300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3FA883B-F37F-E1A5-50EB-B535D6526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1" y="3470945"/>
            <a:ext cx="14461538" cy="682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1144A56-0384-5A16-EE3A-F748F73A8AF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1371600" y="3467100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(o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preferenza).​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7CBBCB-4582-C4F3-9BFC-B2042ECE9B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770378" y="7159012"/>
            <a:ext cx="16747243" cy="330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</a:t>
            </a:r>
          </a:p>
          <a:p>
            <a:pPr algn="ctr">
              <a:lnSpc>
                <a:spcPts val="3237"/>
              </a:lnSpc>
            </a:pPr>
            <a:r>
              <a:rPr lang="it-IT" sz="2800" b="1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(NB immagine esemplificativa)</a:t>
            </a:r>
          </a:p>
          <a:p>
            <a:pPr algn="ctr">
              <a:lnSpc>
                <a:spcPts val="3237"/>
              </a:lnSpc>
            </a:pPr>
            <a:endParaRPr lang="it-IT" sz="3596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359</Words>
  <Application>Microsoft Office PowerPoint</Application>
  <PresentationFormat>Personalizzato</PresentationFormat>
  <Paragraphs>46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Aspekta Medium</vt:lpstr>
      <vt:lpstr>Arial</vt:lpstr>
      <vt:lpstr>Aspekta</vt:lpstr>
      <vt:lpstr>Futura Std Medium</vt:lpstr>
      <vt:lpstr>Calibri Light</vt:lpstr>
      <vt:lpstr>Calibri</vt:lpstr>
      <vt:lpstr>Office Theme</vt:lpstr>
      <vt:lpstr>Tema di Office</vt:lpstr>
      <vt:lpstr>Presentazione standard di PowerPoint</vt:lpstr>
      <vt:lpstr>Informazioni generali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dc:creator>Albert Verdese</dc:creator>
  <cp:lastModifiedBy>Albert Verdese</cp:lastModifiedBy>
  <cp:revision>13</cp:revision>
  <dcterms:created xsi:type="dcterms:W3CDTF">2006-08-16T00:00:00Z</dcterms:created>
  <dcterms:modified xsi:type="dcterms:W3CDTF">2026-05-07T12:39:39Z</dcterms:modified>
  <dc:identifier>DAGeuK67te8</dc:identifier>
</cp:coreProperties>
</file>