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6"/>
  </p:notesMasterIdLst>
  <p:sldIdLst>
    <p:sldId id="356" r:id="rId5"/>
    <p:sldId id="371" r:id="rId6"/>
    <p:sldId id="410" r:id="rId7"/>
    <p:sldId id="433" r:id="rId8"/>
    <p:sldId id="432" r:id="rId9"/>
    <p:sldId id="434" r:id="rId10"/>
    <p:sldId id="435" r:id="rId11"/>
    <p:sldId id="436" r:id="rId12"/>
    <p:sldId id="438" r:id="rId13"/>
    <p:sldId id="437" r:id="rId14"/>
    <p:sldId id="387" r:id="rId15"/>
    <p:sldId id="373" r:id="rId16"/>
    <p:sldId id="422" r:id="rId17"/>
    <p:sldId id="374" r:id="rId18"/>
    <p:sldId id="425" r:id="rId19"/>
    <p:sldId id="424" r:id="rId20"/>
    <p:sldId id="378" r:id="rId21"/>
    <p:sldId id="429" r:id="rId22"/>
    <p:sldId id="430" r:id="rId23"/>
    <p:sldId id="390" r:id="rId24"/>
    <p:sldId id="427" r:id="rId25"/>
    <p:sldId id="392" r:id="rId26"/>
    <p:sldId id="393" r:id="rId27"/>
    <p:sldId id="394" r:id="rId28"/>
    <p:sldId id="428" r:id="rId29"/>
    <p:sldId id="383" r:id="rId30"/>
    <p:sldId id="384" r:id="rId31"/>
    <p:sldId id="431" r:id="rId32"/>
    <p:sldId id="423" r:id="rId33"/>
    <p:sldId id="385" r:id="rId34"/>
    <p:sldId id="351" r:id="rId35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FF"/>
    <a:srgbClr val="3366FF"/>
    <a:srgbClr val="FF0000"/>
    <a:srgbClr val="0000FF"/>
    <a:srgbClr val="903A30"/>
    <a:srgbClr val="6A9BB2"/>
    <a:srgbClr val="82C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 autoAdjust="0"/>
    <p:restoredTop sz="94286" autoAdjust="0"/>
  </p:normalViewPr>
  <p:slideViewPr>
    <p:cSldViewPr>
      <p:cViewPr varScale="1">
        <p:scale>
          <a:sx n="120" d="100"/>
          <a:sy n="120" d="100"/>
        </p:scale>
        <p:origin x="16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6932">
              <a:lnSpc>
                <a:spcPct val="100000"/>
              </a:lnSpc>
              <a:defRPr sz="13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6932">
              <a:lnSpc>
                <a:spcPct val="100000"/>
              </a:lnSpc>
              <a:defRPr sz="13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6932">
              <a:lnSpc>
                <a:spcPct val="100000"/>
              </a:lnSpc>
              <a:defRPr sz="13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anose="020B0604020202020204" pitchFamily="34" charset="0"/>
              </a:defRPr>
            </a:lvl1pPr>
          </a:lstStyle>
          <a:p>
            <a:fld id="{F4B809B3-D959-4685-B5AE-4F864133E45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A060B53-EF55-462E-96C5-FB56E2CDAB02}" type="slidenum">
              <a:rPr lang="it-IT" altLang="it-IT" sz="1300">
                <a:latin typeface="Arial" panose="020B0604020202020204" pitchFamily="34" charset="0"/>
              </a:rPr>
              <a:pPr/>
              <a:t>2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1351F71-F6D9-4944-9F68-31947B184D15}" type="slidenum">
              <a:rPr lang="it-IT" altLang="it-IT" sz="1300">
                <a:latin typeface="Arial" panose="020B0604020202020204" pitchFamily="34" charset="0"/>
              </a:rPr>
              <a:pPr/>
              <a:t>11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39775" indent="-280988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8238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2263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1050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82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54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26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798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AB3D340-988C-4552-B39A-FB57ADEF4F5C}" type="slidenum">
              <a:rPr lang="it-IT" altLang="it-IT" sz="1300">
                <a:latin typeface="Arial" panose="020B0604020202020204" pitchFamily="34" charset="0"/>
              </a:rPr>
              <a:pPr/>
              <a:t>12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39775" indent="-280988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8238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2263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1050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82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54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26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798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87A4074-D2BD-49E9-BC35-D6CD4A9AB8AC}" type="slidenum">
              <a:rPr lang="it-IT" altLang="it-IT" sz="1300">
                <a:latin typeface="Arial" panose="020B0604020202020204" pitchFamily="34" charset="0"/>
              </a:rPr>
              <a:pPr/>
              <a:t>13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38188" indent="-279400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6650" indent="-223838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0675" indent="-223838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49463" indent="-223838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66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38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10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782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46F53C0-45E7-4498-A1EF-F777CB785550}" type="slidenum">
              <a:rPr lang="it-IT" altLang="it-IT" sz="1300">
                <a:latin typeface="Arial" panose="020B0604020202020204" pitchFamily="34" charset="0"/>
              </a:rPr>
              <a:pPr/>
              <a:t>15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38188" indent="-279400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6650" indent="-223838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0675" indent="-223838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49463" indent="-223838" defTabSz="9525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66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38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10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78263" indent="-223838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8B21A44-8046-421A-8D10-3F143969F433}" type="slidenum">
              <a:rPr lang="it-IT" altLang="it-IT" sz="1300">
                <a:latin typeface="Arial" panose="020B0604020202020204" pitchFamily="34" charset="0"/>
              </a:rPr>
              <a:pPr/>
              <a:t>16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77C75C4-43CF-4F97-A5FE-658723E56904}" type="slidenum">
              <a:rPr lang="it-IT" altLang="it-IT" sz="1300">
                <a:latin typeface="Arial" panose="020B0604020202020204" pitchFamily="34" charset="0"/>
              </a:rPr>
              <a:pPr/>
              <a:t>17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3251AAD-23A8-4614-BC66-8891A5E3C7D0}" type="slidenum">
              <a:rPr lang="it-IT" altLang="it-IT" sz="1300">
                <a:latin typeface="Arial" panose="020B0604020202020204" pitchFamily="34" charset="0"/>
              </a:rPr>
              <a:pPr/>
              <a:t>18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09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3251AAD-23A8-4614-BC66-8891A5E3C7D0}" type="slidenum">
              <a:rPr lang="it-IT" altLang="it-IT" sz="1300">
                <a:latin typeface="Arial" panose="020B0604020202020204" pitchFamily="34" charset="0"/>
              </a:rPr>
              <a:pPr/>
              <a:t>19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048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A1CCF56-5E4B-4EFA-8784-D43B25E81955}" type="slidenum">
              <a:rPr lang="it-IT" altLang="it-IT" sz="1300">
                <a:latin typeface="Arial" panose="020B0604020202020204" pitchFamily="34" charset="0"/>
              </a:rPr>
              <a:pPr/>
              <a:t>20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933E1D7-09FD-4BAF-BC3D-A4FDE8C673E6}" type="slidenum">
              <a:rPr lang="it-IT" altLang="it-IT" sz="1300">
                <a:latin typeface="Arial" panose="020B0604020202020204" pitchFamily="34" charset="0"/>
              </a:rPr>
              <a:pPr/>
              <a:t>21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3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906287B-809D-4D45-BA10-AE7DE9D03F90}" type="slidenum">
              <a:rPr lang="it-IT" altLang="it-IT" sz="1300">
                <a:latin typeface="Arial" panose="020B0604020202020204" pitchFamily="34" charset="0"/>
              </a:rPr>
              <a:pPr/>
              <a:t>22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B3D3678-A02B-4C7D-864C-8EA8C202CB68}" type="slidenum">
              <a:rPr lang="it-IT" altLang="it-IT" sz="1300">
                <a:latin typeface="Arial" panose="020B0604020202020204" pitchFamily="34" charset="0"/>
              </a:rPr>
              <a:pPr/>
              <a:t>23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1EA8F45-97E3-4BFE-8CC8-B78D9805A254}" type="slidenum">
              <a:rPr lang="it-IT" altLang="it-IT" sz="1300">
                <a:latin typeface="Arial" panose="020B0604020202020204" pitchFamily="34" charset="0"/>
              </a:rPr>
              <a:pPr/>
              <a:t>24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1EA8F45-97E3-4BFE-8CC8-B78D9805A254}" type="slidenum">
              <a:rPr lang="it-IT" altLang="it-IT" sz="1300">
                <a:latin typeface="Arial" panose="020B0604020202020204" pitchFamily="34" charset="0"/>
              </a:rPr>
              <a:pPr/>
              <a:t>25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698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39775" indent="-280988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8238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2263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1050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82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54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26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798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8ED7F06-D2B8-4FF9-8E9B-2FC4C65656F5}" type="slidenum">
              <a:rPr lang="it-IT" altLang="it-IT" sz="1300">
                <a:latin typeface="Arial" panose="020B0604020202020204" pitchFamily="34" charset="0"/>
              </a:rPr>
              <a:pPr/>
              <a:t>26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39775" indent="-280988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8238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2263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1050" indent="-225425" defTabSz="954088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82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54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26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79850" indent="-225425" defTabSz="954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A0B6C2C-42F3-4F10-92B5-692755CC4FD4}" type="slidenum">
              <a:rPr lang="it-IT" altLang="it-IT" sz="1300">
                <a:latin typeface="Arial" panose="020B0604020202020204" pitchFamily="34" charset="0"/>
              </a:rPr>
              <a:pPr/>
              <a:t>27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B3D3678-A02B-4C7D-864C-8EA8C202CB68}" type="slidenum">
              <a:rPr lang="it-IT" altLang="it-IT" sz="1300">
                <a:latin typeface="Arial" panose="020B0604020202020204" pitchFamily="34" charset="0"/>
              </a:rPr>
              <a:pPr/>
              <a:t>28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358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BAF8D0F-6DDD-4F3B-B133-6D8CA35506B9}" type="slidenum">
              <a:rPr lang="it-IT" altLang="it-IT" sz="1300">
                <a:latin typeface="Arial" panose="020B0604020202020204" pitchFamily="34" charset="0"/>
              </a:rPr>
              <a:pPr/>
              <a:t>29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B9702C9-5655-4CCE-BB28-0C18E80E20A1}" type="slidenum">
              <a:rPr lang="it-IT" altLang="it-IT" sz="1300">
                <a:latin typeface="Arial" panose="020B0604020202020204" pitchFamily="34" charset="0"/>
              </a:rPr>
              <a:pPr/>
              <a:t>30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4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50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5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87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6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03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7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63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8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37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9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06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1363" indent="-28416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39825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5954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2638" indent="-227013" defTabSz="955675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098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670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42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1438" indent="-227013" defTabSz="955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D82B212-843A-4C7D-8656-761896B2E406}" type="slidenum">
              <a:rPr lang="it-IT" altLang="it-IT" sz="1300">
                <a:latin typeface="Arial" panose="020B0604020202020204" pitchFamily="34" charset="0"/>
              </a:rPr>
              <a:pPr/>
              <a:t>10</a:t>
            </a:fld>
            <a:endParaRPr lang="it-IT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06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1598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3214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321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2747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513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6864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636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0360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3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5319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1249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ex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0" y="1143000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rasmusplus.i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trapg.it/" TargetMode="External"/><Relationship Id="rId2" Type="http://schemas.openxmlformats.org/officeDocument/2006/relationships/hyperlink" Target="mailto:erasmus@unistrapg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 bwMode="auto">
          <a:xfrm>
            <a:off x="752475" y="1484313"/>
            <a:ext cx="822960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it-IT" altLang="it-IT"/>
          </a:p>
          <a:p>
            <a:pPr marL="0" indent="0" algn="ctr">
              <a:buFontTx/>
              <a:buNone/>
            </a:pPr>
            <a:endParaRPr lang="it-IT" altLang="it-IT"/>
          </a:p>
          <a:p>
            <a:pPr marL="0" indent="0" algn="ctr">
              <a:buFontTx/>
              <a:buNone/>
            </a:pPr>
            <a:endParaRPr lang="it-IT" altLang="it-IT"/>
          </a:p>
        </p:txBody>
      </p:sp>
      <p:pic>
        <p:nvPicPr>
          <p:cNvPr id="307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841500"/>
            <a:ext cx="68389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8486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sellaDiTesto 7"/>
          <p:cNvSpPr txBox="1">
            <a:spLocks noChangeArrowheads="1"/>
          </p:cNvSpPr>
          <p:nvPr/>
        </p:nvSpPr>
        <p:spPr bwMode="auto">
          <a:xfrm>
            <a:off x="1339850" y="5854700"/>
            <a:ext cx="59330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4400" b="1" dirty="0">
                <a:solidFill>
                  <a:srgbClr val="0033CC"/>
                </a:solidFill>
              </a:rPr>
              <a:t>1 DICEMBRE 2022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265245"/>
            <a:ext cx="79184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it-IT" sz="2800" dirty="0">
                <a:latin typeface="inherit"/>
              </a:rPr>
              <a:t>Per </a:t>
            </a:r>
            <a:r>
              <a:rPr lang="it-IT" sz="2800" b="1" dirty="0">
                <a:latin typeface="inherit"/>
              </a:rPr>
              <a:t>concretizzare</a:t>
            </a:r>
            <a:r>
              <a:rPr lang="it-IT" sz="2800" dirty="0">
                <a:latin typeface="inherit"/>
              </a:rPr>
              <a:t> al meglio queste buone ragioni, per non tradire aspettative e sogni legati all’avventura della mobilità internazionale, </a:t>
            </a:r>
            <a:r>
              <a:rPr lang="it-IT" sz="2800" b="1" u="sng" dirty="0">
                <a:latin typeface="inherit"/>
              </a:rPr>
              <a:t>è fondamentale organizzare tutto per bene: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inherit"/>
              </a:rPr>
              <a:t> riflettere su attività da svolgere e sulla destinazione;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inherit"/>
              </a:rPr>
              <a:t>essere pronti con la conoscenza della lingua;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inherit"/>
              </a:rPr>
              <a:t>chiedere informazioni e consigli per poter fare la scelta giusta.</a:t>
            </a:r>
          </a:p>
          <a:p>
            <a:pPr marL="457200" lvl="0" indent="-457200">
              <a:buFontTx/>
              <a:buChar char="-"/>
            </a:pPr>
            <a:endParaRPr lang="it-IT" sz="280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07011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57188"/>
            <a:ext cx="7489825" cy="646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792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800000"/>
                </a:solidFill>
                <a:latin typeface="Arial" panose="020B0604020202020204" pitchFamily="34" charset="0"/>
              </a:rPr>
              <a:t>La mobilità internazionale: </a:t>
            </a:r>
            <a:r>
              <a:rPr lang="it-IT" altLang="it-IT" sz="3200" b="1" u="sng" dirty="0">
                <a:solidFill>
                  <a:srgbClr val="800000"/>
                </a:solidFill>
                <a:latin typeface="Arial" panose="020B0604020202020204" pitchFamily="34" charset="0"/>
              </a:rPr>
              <a:t>PRESUPPOSTI</a:t>
            </a:r>
            <a:endParaRPr lang="it-IT" altLang="it-IT" sz="2400" b="1" u="sng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50825" y="2320925"/>
            <a:ext cx="87137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indent="-514350" algn="just" eaLnBrk="1" hangingPunct="1">
              <a:buAutoNum type="arabicParenR"/>
            </a:pPr>
            <a:r>
              <a:rPr lang="it-IT" altLang="it-IT" sz="3200" b="1" dirty="0">
                <a:latin typeface="+mj-lt"/>
              </a:rPr>
              <a:t>la mobilità NON SI IMPROVVISA, </a:t>
            </a:r>
          </a:p>
          <a:p>
            <a:pPr algn="just" eaLnBrk="1" hangingPunct="1"/>
            <a:r>
              <a:rPr lang="it-IT" altLang="it-IT" sz="3200" b="1" dirty="0">
                <a:latin typeface="+mj-lt"/>
              </a:rPr>
              <a:t>			</a:t>
            </a:r>
            <a:r>
              <a:rPr lang="it-IT" altLang="it-IT" sz="3200" b="1" u="sng" dirty="0">
                <a:latin typeface="+mj-lt"/>
              </a:rPr>
              <a:t>SI PROGETTA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it-IT" altLang="it-IT" sz="3200" b="1" dirty="0">
              <a:latin typeface="+mj-lt"/>
            </a:endParaRPr>
          </a:p>
          <a:p>
            <a:pPr algn="just" eaLnBrk="1" hangingPunct="1"/>
            <a:r>
              <a:rPr lang="it-IT" altLang="it-IT" sz="3200" b="1" dirty="0">
                <a:latin typeface="+mj-lt"/>
              </a:rPr>
              <a:t>2) Parola d’ordine: PIC</a:t>
            </a:r>
          </a:p>
          <a:p>
            <a:pPr algn="just" eaLnBrk="1" hangingPunct="1"/>
            <a:r>
              <a:rPr lang="it-IT" altLang="it-IT" sz="3200" b="1" dirty="0">
                <a:latin typeface="+mj-lt"/>
              </a:rPr>
              <a:t>					P = partire</a:t>
            </a:r>
          </a:p>
          <a:p>
            <a:pPr algn="just" eaLnBrk="1" hangingPunct="1"/>
            <a:r>
              <a:rPr lang="it-IT" altLang="it-IT" sz="3200" b="1" dirty="0">
                <a:latin typeface="+mj-lt"/>
              </a:rPr>
              <a:t>					I  = informati</a:t>
            </a:r>
          </a:p>
          <a:p>
            <a:pPr algn="just" eaLnBrk="1" hangingPunct="1"/>
            <a:r>
              <a:rPr lang="it-IT" altLang="it-IT" sz="3200" b="1" dirty="0">
                <a:latin typeface="+mj-lt"/>
              </a:rPr>
              <a:t>					C=  consapevoli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7"/>
          <p:cNvSpPr txBox="1">
            <a:spLocks noChangeArrowheads="1"/>
          </p:cNvSpPr>
          <p:nvPr/>
        </p:nvSpPr>
        <p:spPr bwMode="auto">
          <a:xfrm>
            <a:off x="709613" y="152400"/>
            <a:ext cx="78232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20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it-IT" altLang="it-IT" sz="3200" b="1" dirty="0">
                <a:latin typeface="+mj-lt"/>
              </a:rPr>
              <a:t>Occasioni di Mobilità UNISTRAPG</a:t>
            </a:r>
          </a:p>
          <a:p>
            <a:pPr algn="ctr" eaLnBrk="1" hangingPunct="1"/>
            <a:endParaRPr lang="it-IT" altLang="it-IT" sz="3200" b="1" dirty="0">
              <a:solidFill>
                <a:srgbClr val="0000FF"/>
              </a:solidFill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81113" y="1327150"/>
            <a:ext cx="6696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j-lt"/>
              </a:rPr>
              <a:t>Mobilità Internazionale: </a:t>
            </a:r>
            <a:br>
              <a:rPr lang="it-IT" altLang="it-IT" sz="2000" dirty="0">
                <a:latin typeface="+mj-lt"/>
              </a:rPr>
            </a:br>
            <a:r>
              <a:rPr lang="it-IT" altLang="it-IT" sz="2000" dirty="0">
                <a:latin typeface="+mj-lt"/>
              </a:rPr>
              <a:t>2 percorsi</a:t>
            </a:r>
          </a:p>
        </p:txBody>
      </p:sp>
      <p:sp>
        <p:nvSpPr>
          <p:cNvPr id="12292" name="AutoShape 15"/>
          <p:cNvSpPr>
            <a:spLocks noChangeArrowheads="1"/>
          </p:cNvSpPr>
          <p:nvPr/>
        </p:nvSpPr>
        <p:spPr bwMode="auto">
          <a:xfrm rot="-2599113">
            <a:off x="2798763" y="2433638"/>
            <a:ext cx="1363662" cy="715962"/>
          </a:xfrm>
          <a:prstGeom prst="leftArrow">
            <a:avLst>
              <a:gd name="adj1" fmla="val 50000"/>
              <a:gd name="adj2" fmla="val 54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1009650" y="3394075"/>
            <a:ext cx="34559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latin typeface="+mj-lt"/>
              </a:rPr>
              <a:t>Erasmus</a:t>
            </a:r>
            <a:r>
              <a:rPr lang="it-IT" altLang="it-IT" sz="3200" b="1" dirty="0">
                <a:latin typeface="+mj-lt"/>
              </a:rPr>
              <a:t> </a:t>
            </a:r>
            <a:r>
              <a:rPr lang="it-IT" altLang="it-IT" sz="2000" b="1" dirty="0">
                <a:latin typeface="+mj-lt"/>
              </a:rPr>
              <a:t>+</a:t>
            </a:r>
          </a:p>
          <a:p>
            <a:pPr algn="ctr" eaLnBrk="1" hangingPunct="1"/>
            <a:r>
              <a:rPr lang="it-IT" altLang="it-IT" sz="2000" dirty="0">
                <a:latin typeface="+mj-lt"/>
              </a:rPr>
              <a:t>KA1 – Mobilità degli studenti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4881563" y="3560763"/>
            <a:ext cx="345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latin typeface="+mj-lt"/>
              </a:rPr>
              <a:t>Extra-Erasmus</a:t>
            </a:r>
          </a:p>
        </p:txBody>
      </p:sp>
      <p:sp>
        <p:nvSpPr>
          <p:cNvPr id="12295" name="AutoShape 15"/>
          <p:cNvSpPr>
            <a:spLocks noChangeArrowheads="1"/>
          </p:cNvSpPr>
          <p:nvPr/>
        </p:nvSpPr>
        <p:spPr bwMode="auto">
          <a:xfrm rot="-2599113">
            <a:off x="1384300" y="4824413"/>
            <a:ext cx="863600" cy="395287"/>
          </a:xfrm>
          <a:prstGeom prst="leftArrow">
            <a:avLst>
              <a:gd name="adj1" fmla="val 50000"/>
              <a:gd name="adj2" fmla="val 54619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 rot="-7754497">
            <a:off x="3139282" y="4842669"/>
            <a:ext cx="865187" cy="396875"/>
          </a:xfrm>
          <a:prstGeom prst="leftArrow">
            <a:avLst>
              <a:gd name="adj1" fmla="val 50000"/>
              <a:gd name="adj2" fmla="val 54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09613" y="5532438"/>
            <a:ext cx="1773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j-lt"/>
              </a:rPr>
              <a:t>SMS</a:t>
            </a:r>
          </a:p>
          <a:p>
            <a:pPr algn="ctr" eaLnBrk="1" hangingPunct="1"/>
            <a:r>
              <a:rPr lang="it-IT" altLang="it-IT" sz="2000" dirty="0">
                <a:latin typeface="+mj-lt"/>
              </a:rPr>
              <a:t>(Studio)</a:t>
            </a:r>
          </a:p>
          <a:p>
            <a:pPr algn="ctr"/>
            <a:endParaRPr lang="it-IT" altLang="it-IT" sz="2000" dirty="0">
              <a:latin typeface="+mj-lt"/>
              <a:cs typeface="Arial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987825" y="5532333"/>
            <a:ext cx="23790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j-lt"/>
              </a:rPr>
              <a:t>SMT</a:t>
            </a:r>
          </a:p>
          <a:p>
            <a:pPr algn="ctr" eaLnBrk="1" hangingPunct="1"/>
            <a:r>
              <a:rPr lang="it-IT" altLang="it-IT" sz="2000" dirty="0">
                <a:latin typeface="+mj-lt"/>
              </a:rPr>
              <a:t>(Tirocinio/Stage)</a:t>
            </a:r>
          </a:p>
        </p:txBody>
      </p:sp>
      <p:sp>
        <p:nvSpPr>
          <p:cNvPr id="12299" name="AutoShape 15"/>
          <p:cNvSpPr>
            <a:spLocks noChangeArrowheads="1"/>
          </p:cNvSpPr>
          <p:nvPr/>
        </p:nvSpPr>
        <p:spPr bwMode="auto">
          <a:xfrm rot="-7646374">
            <a:off x="5091907" y="2455069"/>
            <a:ext cx="1290637" cy="676275"/>
          </a:xfrm>
          <a:prstGeom prst="leftArrow">
            <a:avLst>
              <a:gd name="adj1" fmla="val 50000"/>
              <a:gd name="adj2" fmla="val 5454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2300" name="AutoShape 15"/>
          <p:cNvSpPr>
            <a:spLocks noChangeArrowheads="1"/>
          </p:cNvSpPr>
          <p:nvPr/>
        </p:nvSpPr>
        <p:spPr bwMode="auto">
          <a:xfrm rot="-7754497">
            <a:off x="7199313" y="4141787"/>
            <a:ext cx="863600" cy="396875"/>
          </a:xfrm>
          <a:prstGeom prst="leftArrow">
            <a:avLst>
              <a:gd name="adj1" fmla="val 50000"/>
              <a:gd name="adj2" fmla="val 544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4713288" y="4760913"/>
            <a:ext cx="177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j-lt"/>
              </a:rPr>
              <a:t>Studio</a:t>
            </a:r>
          </a:p>
        </p:txBody>
      </p:sp>
      <p:pic>
        <p:nvPicPr>
          <p:cNvPr id="1230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973263"/>
            <a:ext cx="1427162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Immagin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2" y="2994383"/>
            <a:ext cx="23590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AutoShape 15"/>
          <p:cNvSpPr>
            <a:spLocks noChangeArrowheads="1"/>
          </p:cNvSpPr>
          <p:nvPr/>
        </p:nvSpPr>
        <p:spPr bwMode="auto">
          <a:xfrm rot="-2599113">
            <a:off x="5499100" y="4092575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2305" name="Text Box 10"/>
          <p:cNvSpPr txBox="1">
            <a:spLocks noChangeArrowheads="1"/>
          </p:cNvSpPr>
          <p:nvPr/>
        </p:nvSpPr>
        <p:spPr bwMode="auto">
          <a:xfrm>
            <a:off x="6605588" y="4799013"/>
            <a:ext cx="211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dirty="0">
                <a:latin typeface="+mj-lt"/>
              </a:rPr>
              <a:t>Tirocinio/Stage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8B92B759-2BCE-7717-E530-0C286289A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71" y="1606246"/>
            <a:ext cx="1390919" cy="125218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225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7"/>
          <p:cNvSpPr txBox="1">
            <a:spLocks noChangeArrowheads="1"/>
          </p:cNvSpPr>
          <p:nvPr/>
        </p:nvSpPr>
        <p:spPr bwMode="auto">
          <a:xfrm>
            <a:off x="731838" y="119063"/>
            <a:ext cx="78232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20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it-IT" altLang="it-IT" sz="3200" b="1" dirty="0">
                <a:latin typeface="+mj-lt"/>
              </a:rPr>
              <a:t>Occasioni di Mobilità UNISTRAPG</a:t>
            </a:r>
          </a:p>
          <a:p>
            <a:pPr algn="ctr" eaLnBrk="1" hangingPunct="1"/>
            <a:endParaRPr lang="it-IT" altLang="it-IT" sz="3200" b="1" dirty="0">
              <a:solidFill>
                <a:srgbClr val="0000FF"/>
              </a:solidFill>
            </a:endParaRP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2976044" y="3783852"/>
            <a:ext cx="3455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latin typeface="+mj-lt"/>
              </a:rPr>
              <a:t>Extra-Erasmus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576627" y="4417506"/>
            <a:ext cx="82404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  <a:ea typeface="ＭＳ Ｐゴシック"/>
              </a:rPr>
              <a:t>Bando di ateneo per la mobilità </a:t>
            </a:r>
            <a:r>
              <a:rPr lang="it-IT" altLang="it-IT" sz="1800" dirty="0" err="1">
                <a:latin typeface="+mj-lt"/>
                <a:ea typeface="ＭＳ Ｐゴシック"/>
              </a:rPr>
              <a:t>int</a:t>
            </a:r>
            <a:r>
              <a:rPr lang="it-IT" altLang="it-IT" sz="1800" dirty="0">
                <a:latin typeface="+mj-lt"/>
                <a:ea typeface="ＭＳ Ｐゴシック"/>
              </a:rPr>
              <a:t>. per studio - </a:t>
            </a:r>
            <a:r>
              <a:rPr lang="it-IT" altLang="it-IT" sz="1800" u="sng" dirty="0">
                <a:latin typeface="+mj-lt"/>
                <a:ea typeface="ＭＳ Ｐゴシック"/>
              </a:rPr>
              <a:t>servizio Erasmus e </a:t>
            </a:r>
            <a:r>
              <a:rPr lang="it-IT" altLang="it-IT" sz="1800" u="sng" dirty="0" err="1">
                <a:latin typeface="+mj-lt"/>
                <a:ea typeface="ＭＳ Ｐゴシック"/>
              </a:rPr>
              <a:t>Mob.Int</a:t>
            </a:r>
            <a:r>
              <a:rPr lang="it-IT" altLang="it-IT" sz="1800" dirty="0">
                <a:latin typeface="+mj-lt"/>
                <a:ea typeface="ＭＳ Ｐゴシック"/>
              </a:rPr>
              <a:t>. </a:t>
            </a:r>
            <a:endParaRPr lang="it-IT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  <a:ea typeface="ＭＳ Ｐゴシック"/>
              </a:rPr>
              <a:t>Bando di ateneo per la mobilità </a:t>
            </a:r>
            <a:r>
              <a:rPr lang="it-IT" altLang="it-IT" sz="1800" dirty="0" err="1">
                <a:latin typeface="+mj-lt"/>
                <a:ea typeface="ＭＳ Ｐゴシック"/>
              </a:rPr>
              <a:t>int</a:t>
            </a:r>
            <a:r>
              <a:rPr lang="it-IT" altLang="it-IT" sz="1800" dirty="0">
                <a:latin typeface="+mj-lt"/>
                <a:ea typeface="ＭＳ Ｐゴシック"/>
              </a:rPr>
              <a:t>. per stage </a:t>
            </a:r>
            <a:r>
              <a:rPr lang="it-IT" altLang="it-IT" sz="1800" dirty="0">
                <a:latin typeface="+mj-lt"/>
              </a:rPr>
              <a:t>– </a:t>
            </a:r>
            <a:r>
              <a:rPr lang="it-IT" altLang="it-IT" sz="1800" u="sng" dirty="0">
                <a:latin typeface="+mj-lt"/>
              </a:rPr>
              <a:t>servizio Orientamento</a:t>
            </a:r>
            <a:endParaRPr lang="it-IT" altLang="it-IT" sz="1800" dirty="0">
              <a:latin typeface="+mj-lt"/>
              <a:ea typeface="ＭＳ Ｐゴシック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  <a:ea typeface="ＭＳ Ｐゴシック"/>
              </a:rPr>
              <a:t>Bandi </a:t>
            </a:r>
            <a:r>
              <a:rPr lang="it-IT" altLang="it-IT" sz="1800" dirty="0" err="1">
                <a:latin typeface="+mj-lt"/>
                <a:ea typeface="ＭＳ Ｐゴシック"/>
              </a:rPr>
              <a:t>Maeci</a:t>
            </a:r>
            <a:r>
              <a:rPr lang="it-IT" altLang="it-IT" sz="1800" dirty="0">
                <a:latin typeface="+mj-lt"/>
                <a:ea typeface="ＭＳ Ｐゴシック"/>
              </a:rPr>
              <a:t>/Crui per stage/tirocinio presso istituzioni/scuole italiane all’estero  (stage curriculari – lauree magistrali – cittadini italiani) </a:t>
            </a:r>
            <a:r>
              <a:rPr lang="it-IT" altLang="it-IT" sz="1800" dirty="0">
                <a:latin typeface="+mj-lt"/>
              </a:rPr>
              <a:t>– </a:t>
            </a:r>
            <a:r>
              <a:rPr lang="it-IT" altLang="it-IT" sz="1800" u="sng" dirty="0">
                <a:latin typeface="+mj-lt"/>
              </a:rPr>
              <a:t>servizio Orientamento</a:t>
            </a:r>
            <a:endParaRPr lang="it-IT" altLang="it-IT" sz="1800" dirty="0">
              <a:latin typeface="+mj-lt"/>
              <a:ea typeface="ＭＳ Ｐゴシック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  <a:ea typeface="ＭＳ Ｐゴシック"/>
              </a:rPr>
              <a:t>Programma «Doppi Titoli» - </a:t>
            </a:r>
            <a:r>
              <a:rPr lang="it-IT" altLang="it-IT" sz="1800" u="sng" dirty="0" err="1">
                <a:latin typeface="+mj-lt"/>
                <a:ea typeface="ＭＳ Ｐゴシック"/>
              </a:rPr>
              <a:t>CdL</a:t>
            </a:r>
            <a:r>
              <a:rPr lang="it-IT" altLang="it-IT" sz="1800" u="sng" dirty="0">
                <a:latin typeface="+mj-lt"/>
                <a:ea typeface="ＭＳ Ｐゴシック"/>
              </a:rPr>
              <a:t> e LM di riferimento</a:t>
            </a:r>
            <a:endParaRPr lang="it-IT" altLang="it-IT" sz="1800" u="sng" dirty="0">
              <a:latin typeface="+mj-lt"/>
            </a:endParaRPr>
          </a:p>
        </p:txBody>
      </p:sp>
      <p:pic>
        <p:nvPicPr>
          <p:cNvPr id="14341" name="Immagin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23590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sellaDiTesto 1"/>
          <p:cNvSpPr txBox="1">
            <a:spLocks noChangeArrowheads="1"/>
          </p:cNvSpPr>
          <p:nvPr/>
        </p:nvSpPr>
        <p:spPr bwMode="auto">
          <a:xfrm>
            <a:off x="588168" y="1819275"/>
            <a:ext cx="82317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</a:rPr>
              <a:t>Bando di ateneo per la mobilità a fini di studio – </a:t>
            </a:r>
            <a:r>
              <a:rPr lang="it-IT" altLang="it-IT" sz="1800" u="sng" dirty="0">
                <a:latin typeface="+mj-lt"/>
              </a:rPr>
              <a:t>servizio Erasmus e </a:t>
            </a:r>
            <a:r>
              <a:rPr lang="it-IT" altLang="it-IT" sz="1800" u="sng" dirty="0" err="1">
                <a:latin typeface="+mj-lt"/>
              </a:rPr>
              <a:t>Mob.Int</a:t>
            </a:r>
            <a:r>
              <a:rPr lang="it-IT" altLang="it-IT" sz="1800" dirty="0">
                <a:latin typeface="+mj-lt"/>
              </a:rPr>
              <a:t>.</a:t>
            </a:r>
          </a:p>
          <a:p>
            <a:pPr marL="685800" indent="-17145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  <a:ea typeface="ＭＳ Ｐゴシック"/>
              </a:rPr>
              <a:t>KA  131 -  </a:t>
            </a:r>
            <a:r>
              <a:rPr lang="it" sz="1800" dirty="0">
                <a:latin typeface="+mj-lt"/>
                <a:ea typeface="ＭＳ Ｐゴシック"/>
              </a:rPr>
              <a:t>Mobilità degli studenti e del personale dell'istruzione superiore</a:t>
            </a:r>
            <a:endParaRPr lang="it-IT" altLang="it-IT" sz="1800" dirty="0">
              <a:latin typeface="+mj-lt"/>
              <a:ea typeface="ＭＳ Ｐゴシック"/>
              <a:cs typeface="Arial"/>
            </a:endParaRPr>
          </a:p>
          <a:p>
            <a:pPr marL="685800" indent="-171450"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  <a:ea typeface="ＭＳ Ｐゴシック"/>
              </a:rPr>
              <a:t>KA  171 (KA 107 - International Credit </a:t>
            </a:r>
            <a:r>
              <a:rPr lang="it-IT" sz="1800" dirty="0" err="1">
                <a:latin typeface="+mj-lt"/>
                <a:ea typeface="ＭＳ Ｐゴシック"/>
              </a:rPr>
              <a:t>Mobility</a:t>
            </a:r>
            <a:r>
              <a:rPr lang="it-IT" sz="1800" dirty="0">
                <a:latin typeface="+mj-lt"/>
                <a:ea typeface="ＭＳ Ｐゴシック"/>
              </a:rPr>
              <a:t> – Consorzio </a:t>
            </a:r>
            <a:r>
              <a:rPr lang="it-IT" sz="1800" dirty="0" err="1">
                <a:latin typeface="+mj-lt"/>
                <a:ea typeface="ＭＳ Ｐゴシック"/>
              </a:rPr>
              <a:t>Unimed</a:t>
            </a:r>
            <a:endParaRPr lang="it-IT" sz="1800" dirty="0" err="1">
              <a:latin typeface="+mj-lt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</a:rPr>
              <a:t>Bando di ateneo per la mobilità a fini di </a:t>
            </a:r>
            <a:r>
              <a:rPr lang="it-IT" altLang="it-IT" sz="1800" dirty="0" err="1">
                <a:latin typeface="+mj-lt"/>
              </a:rPr>
              <a:t>traineeship</a:t>
            </a:r>
            <a:r>
              <a:rPr lang="it-IT" altLang="it-IT" sz="1800" dirty="0">
                <a:latin typeface="+mj-lt"/>
              </a:rPr>
              <a:t> – </a:t>
            </a:r>
            <a:r>
              <a:rPr lang="it-IT" altLang="it-IT" sz="1800" u="sng" dirty="0">
                <a:latin typeface="+mj-lt"/>
              </a:rPr>
              <a:t>servizio Orientamento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j-lt"/>
              </a:rPr>
              <a:t>Bandi del consorzio TUCEP per la mobilità a fini di </a:t>
            </a:r>
            <a:r>
              <a:rPr lang="it-IT" altLang="it-IT" sz="1800" dirty="0" err="1">
                <a:latin typeface="+mj-lt"/>
              </a:rPr>
              <a:t>traineeship</a:t>
            </a:r>
            <a:r>
              <a:rPr lang="it-IT" altLang="it-IT" sz="1800" dirty="0">
                <a:latin typeface="+mj-lt"/>
              </a:rPr>
              <a:t> e studio</a:t>
            </a:r>
          </a:p>
          <a:p>
            <a:r>
              <a:rPr lang="it-IT" altLang="it-IT" sz="1800" dirty="0">
                <a:latin typeface="+mj-lt"/>
              </a:rPr>
              <a:t>      – </a:t>
            </a:r>
            <a:r>
              <a:rPr lang="it-IT" altLang="it-IT" sz="1800" u="sng" dirty="0">
                <a:latin typeface="+mj-lt"/>
              </a:rPr>
              <a:t>consorzio </a:t>
            </a:r>
            <a:r>
              <a:rPr lang="it-IT" altLang="it-IT" sz="1800" u="sng" dirty="0" err="1">
                <a:latin typeface="+mj-lt"/>
              </a:rPr>
              <a:t>Tucep</a:t>
            </a:r>
            <a:endParaRPr lang="it-IT" altLang="it-IT" u="sng" dirty="0">
              <a:latin typeface="+mj-lt"/>
            </a:endParaRPr>
          </a:p>
        </p:txBody>
      </p:sp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28" y="3580832"/>
            <a:ext cx="8334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pic>
        <p:nvPicPr>
          <p:cNvPr id="16387" name="Immagine 5" descr="http://www.erasmusplus.it/file/2015/02/erasmus-18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13787" cy="242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sellaDiTesto 2"/>
          <p:cNvSpPr txBox="1">
            <a:spLocks noChangeArrowheads="1"/>
          </p:cNvSpPr>
          <p:nvPr/>
        </p:nvSpPr>
        <p:spPr bwMode="auto">
          <a:xfrm>
            <a:off x="179388" y="3501008"/>
            <a:ext cx="856773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3600" b="1" dirty="0">
                <a:latin typeface="+mj-lt"/>
              </a:rPr>
              <a:t>«Erasmus»</a:t>
            </a:r>
          </a:p>
          <a:p>
            <a:pPr algn="ctr"/>
            <a:r>
              <a:rPr lang="en-US" altLang="it-IT" sz="2000" dirty="0">
                <a:latin typeface="+mj-lt"/>
              </a:rPr>
              <a:t>“European Region Action Scheme for the Mobility of University Students”</a:t>
            </a:r>
            <a:endParaRPr lang="it-IT" altLang="it-IT" sz="2000" b="1" dirty="0">
              <a:latin typeface="+mj-lt"/>
            </a:endParaRPr>
          </a:p>
          <a:p>
            <a:pPr algn="ctr"/>
            <a:endParaRPr lang="it-IT" altLang="it-IT" sz="2000" b="1" dirty="0">
              <a:latin typeface="+mj-lt"/>
            </a:endParaRPr>
          </a:p>
          <a:p>
            <a:pPr algn="ctr"/>
            <a:r>
              <a:rPr lang="it-IT" altLang="it-IT" sz="2000" b="1" dirty="0">
                <a:latin typeface="+mj-lt"/>
              </a:rPr>
              <a:t>Un unico programma UE per l’istruzione, la formazione,</a:t>
            </a:r>
            <a:endParaRPr lang="it-IT" altLang="it-IT" sz="2000" dirty="0">
              <a:latin typeface="+mj-lt"/>
            </a:endParaRPr>
          </a:p>
          <a:p>
            <a:pPr algn="ctr"/>
            <a:r>
              <a:rPr lang="it-IT" altLang="it-IT" sz="2000" b="1" dirty="0">
                <a:latin typeface="+mj-lt"/>
              </a:rPr>
              <a:t>la gioventù e lo sport</a:t>
            </a:r>
            <a:endParaRPr lang="it-IT" altLang="it-IT" sz="2000" dirty="0">
              <a:latin typeface="+mj-lt"/>
            </a:endParaRPr>
          </a:p>
          <a:p>
            <a:pPr algn="ctr"/>
            <a:r>
              <a:rPr lang="it-IT" altLang="it-IT" sz="2000" b="1" dirty="0">
                <a:latin typeface="+mj-lt"/>
              </a:rPr>
              <a:t>(2021-2027)</a:t>
            </a:r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17411" name="Rettangolo 3"/>
          <p:cNvSpPr>
            <a:spLocks noChangeArrowheads="1"/>
          </p:cNvSpPr>
          <p:nvPr/>
        </p:nvSpPr>
        <p:spPr bwMode="auto">
          <a:xfrm>
            <a:off x="1115219" y="1281921"/>
            <a:ext cx="691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2000" b="1" i="1" dirty="0" err="1">
                <a:latin typeface="+mj-lt"/>
              </a:rPr>
              <a:t>Programme</a:t>
            </a:r>
            <a:r>
              <a:rPr lang="it-IT" altLang="it-IT" sz="2000" b="1" i="1" dirty="0">
                <a:latin typeface="+mj-lt"/>
              </a:rPr>
              <a:t> Countries</a:t>
            </a:r>
            <a:endParaRPr lang="it-IT" altLang="it-IT" sz="2000" dirty="0">
              <a:latin typeface="+mj-lt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3" y="152400"/>
            <a:ext cx="4490733" cy="11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72094"/>
              </p:ext>
            </p:extLst>
          </p:nvPr>
        </p:nvGraphicFramePr>
        <p:xfrm>
          <a:off x="755576" y="1662860"/>
          <a:ext cx="7886700" cy="2346328"/>
        </p:xfrm>
        <a:graphic>
          <a:graphicData uri="http://schemas.openxmlformats.org/drawingml/2006/table">
            <a:tbl>
              <a:tblPr/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291">
                <a:tc gridSpan="4">
                  <a:txBody>
                    <a:bodyPr/>
                    <a:lstStyle/>
                    <a:p>
                      <a:r>
                        <a:rPr lang="en-US" sz="1400" b="1" dirty="0"/>
                        <a:t>Member States of the European Union (EU)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1">
                <a:tc>
                  <a:txBody>
                    <a:bodyPr/>
                    <a:lstStyle/>
                    <a:p>
                      <a:r>
                        <a:rPr lang="it-IT" sz="1400" dirty="0" err="1">
                          <a:effectLst/>
                        </a:rPr>
                        <a:t>Belgium</a:t>
                      </a:r>
                      <a:endParaRPr lang="it-IT" sz="1400" dirty="0">
                        <a:effectLst/>
                      </a:endParaRP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Greece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Lithuania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Portugal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91">
                <a:tc>
                  <a:txBody>
                    <a:bodyPr/>
                    <a:lstStyle/>
                    <a:p>
                      <a:r>
                        <a:rPr lang="it-IT" sz="1400" dirty="0"/>
                        <a:t>Bulgaria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Spain</a:t>
                      </a:r>
                      <a:endParaRPr lang="it-IT" sz="1400" dirty="0"/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Luxembourg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Romania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91">
                <a:tc>
                  <a:txBody>
                    <a:bodyPr/>
                    <a:lstStyle/>
                    <a:p>
                      <a:r>
                        <a:rPr lang="it-IT" sz="1400" dirty="0" err="1"/>
                        <a:t>Czech</a:t>
                      </a:r>
                      <a:r>
                        <a:rPr lang="it-IT" sz="1400" dirty="0"/>
                        <a:t> Republic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France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Hungary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Slovenia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91">
                <a:tc>
                  <a:txBody>
                    <a:bodyPr/>
                    <a:lstStyle/>
                    <a:p>
                      <a:r>
                        <a:rPr lang="it-IT" sz="1400" dirty="0" err="1"/>
                        <a:t>Denmark</a:t>
                      </a:r>
                      <a:endParaRPr lang="it-IT" sz="1400" dirty="0"/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Croatia</a:t>
                      </a:r>
                      <a:endParaRPr lang="it-IT" sz="1400" dirty="0"/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Malta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Slovakia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91">
                <a:tc>
                  <a:txBody>
                    <a:bodyPr/>
                    <a:lstStyle/>
                    <a:p>
                      <a:r>
                        <a:rPr lang="it-IT" sz="1400" dirty="0"/>
                        <a:t>Germany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Italy</a:t>
                      </a:r>
                      <a:endParaRPr lang="it-IT" sz="1400" dirty="0"/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Netherlands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err="1"/>
                        <a:t>Finland</a:t>
                      </a:r>
                      <a:endParaRPr lang="it-IT" sz="1400" dirty="0"/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91">
                <a:tc>
                  <a:txBody>
                    <a:bodyPr/>
                    <a:lstStyle/>
                    <a:p>
                      <a:r>
                        <a:rPr lang="it-IT" sz="1400" dirty="0"/>
                        <a:t>Estonia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Cyprus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Austria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Sweden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91">
                <a:tc>
                  <a:txBody>
                    <a:bodyPr/>
                    <a:lstStyle/>
                    <a:p>
                      <a:r>
                        <a:rPr lang="it-IT" sz="1400" dirty="0" err="1"/>
                        <a:t>Ireland</a:t>
                      </a:r>
                      <a:endParaRPr lang="it-IT" sz="1400" dirty="0"/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Latvia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Poland</a:t>
                      </a:r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9525" marR="9525" marT="9500" marB="9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86743"/>
              </p:ext>
            </p:extLst>
          </p:nvPr>
        </p:nvGraphicFramePr>
        <p:xfrm>
          <a:off x="708573" y="4095862"/>
          <a:ext cx="7790295" cy="1099278"/>
        </p:xfrm>
        <a:graphic>
          <a:graphicData uri="http://schemas.openxmlformats.org/drawingml/2006/table">
            <a:tbl>
              <a:tblPr/>
              <a:tblGrid>
                <a:gridCol w="259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342">
                <a:tc gridSpan="3">
                  <a:txBody>
                    <a:bodyPr/>
                    <a:lstStyle/>
                    <a:p>
                      <a:r>
                        <a:rPr lang="it-IT" sz="1400" b="1" dirty="0"/>
                        <a:t>Non-EU </a:t>
                      </a:r>
                      <a:r>
                        <a:rPr lang="it-IT" sz="1400" b="1" dirty="0" err="1"/>
                        <a:t>Programme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Countries</a:t>
                      </a:r>
                      <a:endParaRPr lang="it-IT" sz="1400" b="1" dirty="0"/>
                    </a:p>
                  </a:txBody>
                  <a:tcPr marL="9524" marR="9524" marT="9497" marB="9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94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former Yugoslav Republic of Macedonia</a:t>
                      </a:r>
                    </a:p>
                  </a:txBody>
                  <a:tcPr marL="9524" marR="9524" marT="9497" marB="9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       Iceland</a:t>
                      </a:r>
                    </a:p>
                  </a:txBody>
                  <a:tcPr marL="9524" marR="9524" marT="9497" marB="9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it-IT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Serbia</a:t>
                      </a:r>
                    </a:p>
                  </a:txBody>
                  <a:tcPr marL="9524" marR="9524" marT="9497" marB="9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42">
                <a:tc>
                  <a:txBody>
                    <a:bodyPr/>
                    <a:lstStyle/>
                    <a:p>
                      <a:r>
                        <a:rPr lang="it-IT" sz="1400" dirty="0"/>
                        <a:t>Liechtenstein</a:t>
                      </a:r>
                    </a:p>
                  </a:txBody>
                  <a:tcPr marL="9524" marR="9524" marT="9497" marB="9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       </a:t>
                      </a:r>
                      <a:r>
                        <a:rPr lang="it-IT" sz="1400" dirty="0" err="1"/>
                        <a:t>Turkey</a:t>
                      </a:r>
                      <a:endParaRPr lang="it-IT" sz="1400" dirty="0"/>
                    </a:p>
                  </a:txBody>
                  <a:tcPr marL="9524" marR="9524" marT="9497" marB="9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4" marR="9524" marT="9497" marB="94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ttangolo 3">
            <a:extLst>
              <a:ext uri="{FF2B5EF4-FFF2-40B4-BE49-F238E27FC236}">
                <a16:creationId xmlns:a16="http://schemas.microsoft.com/office/drawing/2014/main" id="{798EA0BB-9FDD-DEE9-5D89-4B8B7BB3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23" y="5281866"/>
            <a:ext cx="7731093" cy="9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2000" b="1" i="1" dirty="0">
                <a:latin typeface="+mj-lt"/>
              </a:rPr>
              <a:t>Partner Countries</a:t>
            </a:r>
          </a:p>
          <a:p>
            <a:pPr algn="ctr">
              <a:lnSpc>
                <a:spcPct val="90000"/>
              </a:lnSpc>
            </a:pPr>
            <a:endParaRPr lang="it-IT" altLang="it-IT" b="1" i="1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it-IT" altLang="it-IT" dirty="0">
                <a:latin typeface="+mj-lt"/>
              </a:rPr>
              <a:t>Le destinazioni attivabili verranno specificate nel Bando di selezione ed includeranno Atenei di Paesi non UE con i quali sono stati sottoscritti accordi di mobilità internazionale Erasmus+</a:t>
            </a: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5922615" y="87261"/>
            <a:ext cx="3155950" cy="674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altLang="it-IT" sz="1600" b="1" dirty="0">
                <a:latin typeface="+mj-lt"/>
              </a:rPr>
              <a:t>DESTINAZIONI SMS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PAESI ADERENTI AL PROGRAMMA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Austria</a:t>
            </a:r>
            <a:r>
              <a:rPr lang="it-IT" altLang="it-IT" sz="1200" dirty="0">
                <a:latin typeface="+mj-lt"/>
              </a:rPr>
              <a:t> Graz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Belgio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Liège</a:t>
            </a:r>
            <a:r>
              <a:rPr lang="it-IT" altLang="it-IT" sz="12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Bulgaria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Blagoevgrad</a:t>
            </a:r>
            <a:r>
              <a:rPr lang="it-IT" altLang="it-IT" sz="1200" dirty="0">
                <a:latin typeface="+mj-lt"/>
              </a:rPr>
              <a:t>; Sofia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Cipro</a:t>
            </a:r>
            <a:r>
              <a:rPr lang="it-IT" altLang="it-IT" sz="1200" dirty="0">
                <a:latin typeface="+mj-lt"/>
              </a:rPr>
              <a:t> Limassol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Croazia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Pola;Fiume</a:t>
            </a:r>
            <a:r>
              <a:rPr lang="it-IT" altLang="it-IT" sz="1200" dirty="0">
                <a:latin typeface="+mj-lt"/>
              </a:rPr>
              <a:t>; Zadar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Estonia </a:t>
            </a:r>
            <a:r>
              <a:rPr lang="it-IT" altLang="it-IT" sz="1200" dirty="0">
                <a:latin typeface="+mj-lt"/>
              </a:rPr>
              <a:t>Tallinn</a:t>
            </a:r>
          </a:p>
          <a:p>
            <a:pPr>
              <a:lnSpc>
                <a:spcPct val="90000"/>
              </a:lnSpc>
              <a:defRPr/>
            </a:pPr>
            <a:r>
              <a:rPr lang="fr-FR" altLang="it-IT" sz="1200" b="1" dirty="0">
                <a:latin typeface="+mj-lt"/>
              </a:rPr>
              <a:t>Francia</a:t>
            </a:r>
            <a:r>
              <a:rPr lang="fr-FR" altLang="it-IT" sz="1200" dirty="0">
                <a:latin typeface="+mj-lt"/>
              </a:rPr>
              <a:t> Paris, Lyon, Nancy</a:t>
            </a:r>
          </a:p>
          <a:p>
            <a:pPr>
              <a:lnSpc>
                <a:spcPct val="90000"/>
              </a:lnSpc>
              <a:defRPr/>
            </a:pPr>
            <a:r>
              <a:rPr lang="fr-FR" altLang="it-IT" sz="1200" dirty="0" err="1">
                <a:latin typeface="+mj-lt"/>
              </a:rPr>
              <a:t>Chambery</a:t>
            </a:r>
            <a:r>
              <a:rPr lang="fr-FR" altLang="it-IT" sz="1200" dirty="0">
                <a:latin typeface="+mj-lt"/>
              </a:rPr>
              <a:t>, Marseille, Lille, Nantes;</a:t>
            </a:r>
          </a:p>
          <a:p>
            <a:pPr>
              <a:lnSpc>
                <a:spcPct val="90000"/>
              </a:lnSpc>
              <a:defRPr/>
            </a:pPr>
            <a:r>
              <a:rPr lang="fr-FR" altLang="it-IT" sz="1200" dirty="0" err="1">
                <a:latin typeface="+mj-lt"/>
              </a:rPr>
              <a:t>Tolouse;Caen</a:t>
            </a:r>
            <a:endParaRPr lang="fr-FR" altLang="it-IT" sz="1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de-DE" altLang="it-IT" sz="1200" b="1" dirty="0">
                <a:latin typeface="+mj-lt"/>
              </a:rPr>
              <a:t>Germania</a:t>
            </a:r>
            <a:r>
              <a:rPr lang="de-DE" altLang="it-IT" sz="1200" dirty="0">
                <a:latin typeface="+mj-lt"/>
              </a:rPr>
              <a:t> Mittweida </a:t>
            </a:r>
          </a:p>
          <a:p>
            <a:pPr>
              <a:lnSpc>
                <a:spcPct val="90000"/>
              </a:lnSpc>
              <a:defRPr/>
            </a:pPr>
            <a:r>
              <a:rPr lang="de-DE" altLang="it-IT" sz="1200" dirty="0">
                <a:latin typeface="+mj-lt"/>
              </a:rPr>
              <a:t>Nürtingen, Potsdam, Halle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Grecia </a:t>
            </a:r>
            <a:r>
              <a:rPr lang="it-IT" altLang="it-IT" sz="1200" dirty="0">
                <a:latin typeface="+mj-lt"/>
              </a:rPr>
              <a:t>Atene, Salonicco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Lettonia </a:t>
            </a:r>
            <a:r>
              <a:rPr lang="it-IT" altLang="it-IT" sz="1200" dirty="0">
                <a:latin typeface="+mj-lt"/>
              </a:rPr>
              <a:t>Riga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Lituania</a:t>
            </a:r>
            <a:r>
              <a:rPr lang="it-IT" altLang="it-IT" sz="1200" dirty="0">
                <a:latin typeface="+mj-lt"/>
              </a:rPr>
              <a:t> Kaunas, Vilnius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Macedonia </a:t>
            </a:r>
            <a:r>
              <a:rPr lang="it-IT" altLang="it-IT" sz="1200" dirty="0">
                <a:latin typeface="+mj-lt"/>
              </a:rPr>
              <a:t>Skopje, </a:t>
            </a:r>
            <a:r>
              <a:rPr lang="it-IT" altLang="it-IT" sz="1200" dirty="0" err="1">
                <a:latin typeface="+mj-lt"/>
              </a:rPr>
              <a:t>Tetovo</a:t>
            </a:r>
            <a:endParaRPr lang="it-IT" altLang="it-IT" sz="1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Malta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Msida</a:t>
            </a:r>
            <a:r>
              <a:rPr lang="it-IT" altLang="it-IT" sz="12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Norvegia</a:t>
            </a:r>
            <a:r>
              <a:rPr lang="it-IT" altLang="it-IT" sz="1200" dirty="0">
                <a:latin typeface="+mj-lt"/>
              </a:rPr>
              <a:t> Bergen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Olanda</a:t>
            </a:r>
            <a:r>
              <a:rPr lang="it-IT" altLang="it-IT" sz="1200" dirty="0">
                <a:latin typeface="+mj-lt"/>
              </a:rPr>
              <a:t> Amsterdam </a:t>
            </a:r>
          </a:p>
          <a:p>
            <a:pPr>
              <a:lnSpc>
                <a:spcPct val="90000"/>
              </a:lnSpc>
              <a:defRPr/>
            </a:pPr>
            <a:r>
              <a:rPr lang="pl-PL" altLang="it-IT" sz="1200" b="1" dirty="0">
                <a:latin typeface="+mj-lt"/>
              </a:rPr>
              <a:t>Polonia</a:t>
            </a:r>
            <a:r>
              <a:rPr lang="pl-PL" altLang="it-IT" sz="1200" dirty="0">
                <a:latin typeface="+mj-lt"/>
              </a:rPr>
              <a:t> Gliwice, Warsaw</a:t>
            </a:r>
            <a:r>
              <a:rPr lang="it-IT" altLang="it-IT" sz="1200" dirty="0">
                <a:latin typeface="+mj-lt"/>
              </a:rPr>
              <a:t>, </a:t>
            </a:r>
            <a:r>
              <a:rPr lang="pl-PL" altLang="it-IT" sz="1200" dirty="0">
                <a:latin typeface="+mj-lt"/>
              </a:rPr>
              <a:t>Cracow</a:t>
            </a:r>
            <a:endParaRPr lang="it-IT" altLang="it-IT" sz="1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pl-PL" altLang="it-IT" sz="1200" dirty="0">
                <a:latin typeface="+mj-lt"/>
              </a:rPr>
              <a:t>Wrocław</a:t>
            </a:r>
            <a:r>
              <a:rPr lang="it-IT" altLang="it-IT" sz="1200" dirty="0">
                <a:latin typeface="+mj-lt"/>
              </a:rPr>
              <a:t>, Gliwice</a:t>
            </a:r>
            <a:r>
              <a:rPr lang="pl-PL" altLang="it-IT" sz="12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Portogallo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Lisbon</a:t>
            </a:r>
            <a:r>
              <a:rPr lang="it-IT" altLang="it-IT" sz="12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Repubblica Ceca</a:t>
            </a:r>
            <a:r>
              <a:rPr lang="it-IT" altLang="it-IT" sz="1200" dirty="0">
                <a:latin typeface="+mj-lt"/>
              </a:rPr>
              <a:t> Brno, </a:t>
            </a:r>
            <a:r>
              <a:rPr lang="it-IT" sz="1200" dirty="0" err="1">
                <a:latin typeface="+mj-lt"/>
              </a:rPr>
              <a:t>Ceske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Budejovice</a:t>
            </a:r>
            <a:endParaRPr lang="it-IT" sz="1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1200" dirty="0">
                <a:latin typeface="+mj-lt"/>
              </a:rPr>
              <a:t>Pilsen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Romania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Iași</a:t>
            </a:r>
            <a:r>
              <a:rPr lang="it-IT" altLang="it-IT" sz="1200" dirty="0">
                <a:latin typeface="+mj-lt"/>
              </a:rPr>
              <a:t>, Cluj-Napoca,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dirty="0">
                <a:latin typeface="+mj-lt"/>
              </a:rPr>
              <a:t>Timisoara, Craiova, Sibiu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Slovacchia</a:t>
            </a:r>
            <a:r>
              <a:rPr lang="it-IT" altLang="it-IT" sz="1200" dirty="0">
                <a:latin typeface="+mj-lt"/>
              </a:rPr>
              <a:t> </a:t>
            </a:r>
            <a:r>
              <a:rPr lang="it-IT" altLang="it-IT" sz="1200" dirty="0" err="1">
                <a:latin typeface="+mj-lt"/>
              </a:rPr>
              <a:t>Ružomberok</a:t>
            </a:r>
            <a:r>
              <a:rPr lang="it-IT" altLang="it-IT" sz="1200" dirty="0">
                <a:latin typeface="+mj-lt"/>
              </a:rPr>
              <a:t>,  Nitra,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dirty="0">
                <a:latin typeface="+mj-lt"/>
              </a:rPr>
              <a:t>Banská </a:t>
            </a:r>
            <a:r>
              <a:rPr lang="it-IT" altLang="it-IT" sz="1200" dirty="0" err="1">
                <a:latin typeface="+mj-lt"/>
              </a:rPr>
              <a:t>Bystrica</a:t>
            </a:r>
            <a:r>
              <a:rPr lang="it-IT" altLang="it-IT" sz="12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Slovenia </a:t>
            </a:r>
            <a:r>
              <a:rPr lang="it-IT" altLang="it-IT" sz="1200" dirty="0">
                <a:latin typeface="+mj-lt"/>
              </a:rPr>
              <a:t>Capodistria</a:t>
            </a:r>
          </a:p>
          <a:p>
            <a:pPr>
              <a:lnSpc>
                <a:spcPct val="90000"/>
              </a:lnSpc>
              <a:defRPr/>
            </a:pPr>
            <a:r>
              <a:rPr lang="es-ES" altLang="it-IT" sz="1200" b="1" dirty="0">
                <a:latin typeface="+mj-lt"/>
              </a:rPr>
              <a:t>Spagna</a:t>
            </a:r>
            <a:r>
              <a:rPr lang="es-ES" altLang="it-IT" sz="1200" dirty="0">
                <a:latin typeface="+mj-lt"/>
              </a:rPr>
              <a:t> Madrid, Vigo, Murcia</a:t>
            </a:r>
          </a:p>
          <a:p>
            <a:pPr>
              <a:lnSpc>
                <a:spcPct val="90000"/>
              </a:lnSpc>
              <a:defRPr/>
            </a:pPr>
            <a:r>
              <a:rPr lang="es-ES" altLang="it-IT" sz="1200" dirty="0">
                <a:latin typeface="+mj-lt"/>
              </a:rPr>
              <a:t>Salamanca, Oviedo, Santander, Valencia,</a:t>
            </a:r>
          </a:p>
          <a:p>
            <a:pPr>
              <a:lnSpc>
                <a:spcPct val="90000"/>
              </a:lnSpc>
              <a:defRPr/>
            </a:pPr>
            <a:r>
              <a:rPr lang="es-ES" altLang="it-IT" sz="1200" dirty="0" err="1">
                <a:latin typeface="+mj-lt"/>
              </a:rPr>
              <a:t>Malaga</a:t>
            </a:r>
            <a:r>
              <a:rPr lang="es-ES" altLang="it-IT" sz="12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Svezia</a:t>
            </a:r>
            <a:r>
              <a:rPr lang="it-IT" altLang="it-IT" sz="1200" dirty="0">
                <a:latin typeface="+mj-lt"/>
              </a:rPr>
              <a:t> Falun, Lund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Turchia</a:t>
            </a:r>
            <a:r>
              <a:rPr lang="it-IT" altLang="it-IT" sz="1200" dirty="0">
                <a:latin typeface="+mj-lt"/>
              </a:rPr>
              <a:t> Izmir, </a:t>
            </a:r>
            <a:r>
              <a:rPr lang="it-IT" altLang="it-IT" sz="1200" dirty="0" err="1">
                <a:latin typeface="+mj-lt"/>
              </a:rPr>
              <a:t>Kırşehir</a:t>
            </a:r>
            <a:r>
              <a:rPr lang="it-IT" altLang="it-IT" sz="1200" dirty="0">
                <a:latin typeface="+mj-lt"/>
              </a:rPr>
              <a:t>, </a:t>
            </a:r>
            <a:r>
              <a:rPr lang="it-IT" altLang="it-IT" sz="1200" dirty="0" err="1">
                <a:latin typeface="+mj-lt"/>
              </a:rPr>
              <a:t>Cankiri</a:t>
            </a:r>
            <a:endParaRPr lang="it-IT" altLang="it-IT" sz="1200" dirty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Ungheria</a:t>
            </a:r>
            <a:r>
              <a:rPr lang="it-IT" altLang="it-IT" sz="1200" dirty="0">
                <a:latin typeface="+mj-lt"/>
              </a:rPr>
              <a:t> Szeged, Budapest, Debrecen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b="1" dirty="0">
                <a:latin typeface="+mj-lt"/>
              </a:rPr>
              <a:t>PAESI TERZI</a:t>
            </a:r>
          </a:p>
          <a:p>
            <a:pPr>
              <a:lnSpc>
                <a:spcPct val="90000"/>
              </a:lnSpc>
              <a:defRPr/>
            </a:pPr>
            <a:r>
              <a:rPr lang="it-IT" altLang="it-IT" sz="1200" dirty="0">
                <a:latin typeface="+mj-lt"/>
              </a:rPr>
              <a:t>Albania, Marocco e Tunisia.</a:t>
            </a:r>
          </a:p>
        </p:txBody>
      </p:sp>
      <p:pic>
        <p:nvPicPr>
          <p:cNvPr id="2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B913829-F999-B822-BF4E-457B4D29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" y="61176"/>
            <a:ext cx="5941452" cy="680004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21507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6" y="235450"/>
            <a:ext cx="5012589" cy="87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539750" y="1547813"/>
            <a:ext cx="8135938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0000FF"/>
                </a:solidFill>
                <a:latin typeface="+mj-lt"/>
                <a:ea typeface="ＭＳ Ｐゴシック" pitchFamily="1" charset="-128"/>
              </a:rPr>
              <a:t>KA131 per l’Istruzione Superiore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0000FF"/>
                </a:solidFill>
                <a:latin typeface="+mj-lt"/>
                <a:ea typeface="ＭＳ Ｐゴシック" pitchFamily="1" charset="-128"/>
              </a:rPr>
              <a:t> MOBILITA’ STUDENTI</a:t>
            </a:r>
            <a:endParaRPr lang="it-IT" sz="2000" dirty="0">
              <a:solidFill>
                <a:srgbClr val="0000FF"/>
              </a:solidFill>
              <a:latin typeface="+mj-lt"/>
              <a:ea typeface="ＭＳ Ｐゴシック" pitchFamily="1" charset="-128"/>
            </a:endParaRPr>
          </a:p>
          <a:p>
            <a:pPr>
              <a:defRPr/>
            </a:pPr>
            <a:r>
              <a:rPr lang="it-IT" sz="2000" dirty="0">
                <a:latin typeface="+mj-lt"/>
                <a:ea typeface="ＭＳ Ｐゴシック" pitchFamily="1" charset="-128"/>
              </a:rPr>
              <a:t> </a:t>
            </a:r>
          </a:p>
          <a:p>
            <a:pPr>
              <a:defRPr/>
            </a:pPr>
            <a:r>
              <a:rPr lang="it-IT" sz="2000" dirty="0">
                <a:latin typeface="+mj-lt"/>
                <a:ea typeface="ＭＳ Ｐゴシック" pitchFamily="1" charset="-128"/>
              </a:rPr>
              <a:t> Uno studente può beneficiare per ogni ciclo di studio di:</a:t>
            </a:r>
          </a:p>
          <a:p>
            <a:pPr>
              <a:defRPr/>
            </a:pPr>
            <a:endParaRPr lang="it-IT" sz="2000" dirty="0">
              <a:latin typeface="+mj-lt"/>
              <a:ea typeface="ＭＳ Ｐゴシック" pitchFamily="1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2000" b="1" dirty="0">
                <a:latin typeface="+mj-lt"/>
                <a:ea typeface="ＭＳ Ｐゴシック" pitchFamily="1" charset="-128"/>
              </a:rPr>
              <a:t>Mobilità per studio: </a:t>
            </a:r>
            <a:r>
              <a:rPr lang="it-IT" sz="2000" dirty="0">
                <a:latin typeface="+mj-lt"/>
                <a:ea typeface="ＭＳ Ｐゴシック" pitchFamily="1" charset="-128"/>
              </a:rPr>
              <a:t>da </a:t>
            </a:r>
            <a:r>
              <a:rPr lang="it-IT" sz="2000" b="1" dirty="0">
                <a:latin typeface="+mj-lt"/>
                <a:ea typeface="ＭＳ Ｐゴシック" pitchFamily="1" charset="-128"/>
              </a:rPr>
              <a:t>2</a:t>
            </a:r>
            <a:r>
              <a:rPr lang="it-IT" sz="2000" dirty="0">
                <a:latin typeface="+mj-lt"/>
                <a:ea typeface="ＭＳ Ｐゴシック" pitchFamily="1" charset="-128"/>
              </a:rPr>
              <a:t> a </a:t>
            </a:r>
            <a:r>
              <a:rPr lang="it-IT" sz="2000" b="1" dirty="0">
                <a:latin typeface="+mj-lt"/>
                <a:ea typeface="ＭＳ Ｐゴシック" pitchFamily="1" charset="-128"/>
              </a:rPr>
              <a:t>12</a:t>
            </a:r>
            <a:r>
              <a:rPr lang="it-IT" sz="2000" dirty="0">
                <a:latin typeface="+mj-lt"/>
                <a:ea typeface="ＭＳ Ｐゴシック" pitchFamily="1" charset="-128"/>
              </a:rPr>
              <a:t> mesi</a:t>
            </a:r>
          </a:p>
          <a:p>
            <a:pPr>
              <a:defRPr/>
            </a:pPr>
            <a:endParaRPr lang="it-IT" sz="2000" dirty="0">
              <a:latin typeface="+mj-lt"/>
              <a:ea typeface="ＭＳ Ｐゴシック" pitchFamily="1" charset="-128"/>
            </a:endParaRPr>
          </a:p>
          <a:p>
            <a:pPr marL="342900" indent="-342900">
              <a:buFontTx/>
              <a:buChar char="-"/>
              <a:defRPr/>
            </a:pPr>
            <a:r>
              <a:rPr lang="it-IT" sz="2000" b="1" dirty="0">
                <a:latin typeface="+mj-lt"/>
                <a:ea typeface="ＭＳ Ｐゴシック" pitchFamily="1" charset="-128"/>
              </a:rPr>
              <a:t>Mobilità per </a:t>
            </a:r>
            <a:r>
              <a:rPr lang="it-IT" sz="2000" b="1" dirty="0" err="1">
                <a:latin typeface="+mj-lt"/>
                <a:ea typeface="ＭＳ Ｐゴシック" pitchFamily="1" charset="-128"/>
              </a:rPr>
              <a:t>traineeship</a:t>
            </a:r>
            <a:r>
              <a:rPr lang="it-IT" sz="2000" b="1" dirty="0">
                <a:latin typeface="+mj-lt"/>
                <a:ea typeface="ＭＳ Ｐゴシック" pitchFamily="1" charset="-128"/>
              </a:rPr>
              <a:t>: </a:t>
            </a:r>
            <a:r>
              <a:rPr lang="it-IT" sz="2000" dirty="0">
                <a:latin typeface="+mj-lt"/>
                <a:ea typeface="ＭＳ Ｐゴシック" pitchFamily="1" charset="-128"/>
              </a:rPr>
              <a:t>da </a:t>
            </a:r>
            <a:r>
              <a:rPr lang="it-IT" sz="2000" b="1" dirty="0">
                <a:latin typeface="+mj-lt"/>
                <a:ea typeface="ＭＳ Ｐゴシック" pitchFamily="1" charset="-128"/>
              </a:rPr>
              <a:t>2</a:t>
            </a:r>
            <a:r>
              <a:rPr lang="it-IT" sz="2000" dirty="0">
                <a:latin typeface="+mj-lt"/>
                <a:ea typeface="ＭＳ Ｐゴシック" pitchFamily="1" charset="-128"/>
              </a:rPr>
              <a:t> a </a:t>
            </a:r>
            <a:r>
              <a:rPr lang="it-IT" sz="2000" b="1" dirty="0">
                <a:latin typeface="+mj-lt"/>
                <a:ea typeface="ＭＳ Ｐゴシック" pitchFamily="1" charset="-128"/>
              </a:rPr>
              <a:t>12</a:t>
            </a:r>
            <a:r>
              <a:rPr lang="it-IT" sz="2000" dirty="0">
                <a:latin typeface="+mj-lt"/>
                <a:ea typeface="ＭＳ Ｐゴシック" pitchFamily="1" charset="-128"/>
              </a:rPr>
              <a:t> mesi</a:t>
            </a:r>
          </a:p>
          <a:p>
            <a:pPr>
              <a:defRPr/>
            </a:pPr>
            <a:endParaRPr lang="it-IT" sz="2000" dirty="0">
              <a:latin typeface="+mj-lt"/>
              <a:ea typeface="ＭＳ Ｐゴシック" pitchFamily="1" charset="-128"/>
            </a:endParaRPr>
          </a:p>
          <a:p>
            <a:pPr algn="ctr">
              <a:defRPr/>
            </a:pPr>
            <a:r>
              <a:rPr lang="it-IT" sz="2000" dirty="0">
                <a:latin typeface="+mj-lt"/>
                <a:ea typeface="ＭＳ Ｐゴシック" pitchFamily="1" charset="-128"/>
              </a:rPr>
              <a:t>NOTA BENE:</a:t>
            </a:r>
          </a:p>
          <a:p>
            <a:pPr algn="ctr">
              <a:defRPr/>
            </a:pPr>
            <a:r>
              <a:rPr lang="it-IT" sz="2000" dirty="0">
                <a:latin typeface="+mj-lt"/>
                <a:ea typeface="ＭＳ Ｐゴシック" pitchFamily="1" charset="-128"/>
              </a:rPr>
              <a:t>Periodi di studio e periodi di tirocinio possono essere tra loro alternati </a:t>
            </a:r>
            <a:r>
              <a:rPr lang="it-IT" sz="2000" b="1" u="sng" dirty="0">
                <a:latin typeface="+mj-lt"/>
                <a:ea typeface="ＭＳ Ｐゴシック" pitchFamily="1" charset="-128"/>
              </a:rPr>
              <a:t>per un max di 12 mesi per ciclo</a:t>
            </a:r>
          </a:p>
          <a:p>
            <a:pPr algn="ctr">
              <a:defRPr/>
            </a:pPr>
            <a:endParaRPr lang="it-IT" sz="2000" b="1" u="sng" dirty="0">
              <a:ea typeface="ＭＳ Ｐゴシック" pitchFamily="1" charset="-128"/>
            </a:endParaRP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214313" y="115888"/>
            <a:ext cx="8713787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 b="1" dirty="0">
                <a:solidFill>
                  <a:srgbClr val="0000FF"/>
                </a:solidFill>
                <a:latin typeface="+mj-lt"/>
              </a:rPr>
              <a:t>Mobilità ai fini di STUDIO (SMS):</a:t>
            </a:r>
            <a:endParaRPr lang="it-IT" altLang="it-IT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827088" y="1988840"/>
            <a:ext cx="7958137" cy="4884414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Destinazione</a:t>
            </a:r>
            <a:r>
              <a:rPr lang="it-IT" sz="1800" dirty="0">
                <a:latin typeface="+mj-lt"/>
                <a:ea typeface="ＭＳ Ｐゴシック" pitchFamily="1" charset="-128"/>
              </a:rPr>
              <a:t>: Università partner Erasmus (indicate nel bando)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Vantaggi</a:t>
            </a:r>
            <a:r>
              <a:rPr lang="it-IT" sz="1800" dirty="0">
                <a:latin typeface="+mj-lt"/>
                <a:ea typeface="ＭＳ Ｐゴシック" pitchFamily="1" charset="-128"/>
              </a:rPr>
              <a:t>: esenzione pagamento tasse d’iscrizione presso Università ospitante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Finalità</a:t>
            </a:r>
            <a:r>
              <a:rPr lang="it-IT" sz="1800" dirty="0">
                <a:latin typeface="+mj-lt"/>
                <a:ea typeface="ＭＳ Ｐゴシック" pitchFamily="1" charset="-128"/>
              </a:rPr>
              <a:t>: </a:t>
            </a:r>
            <a:r>
              <a:rPr lang="it-IT" sz="1800" dirty="0">
                <a:latin typeface="+mj-lt"/>
              </a:rPr>
              <a:t>Attività formative (insegnamenti/laboratori) e relative prove di accertamento (esami)/Preparazione della tesi di laurea e/o di dottorato/Tirocinio/Frequenza di corsi/Stage – solo al termine del periodo di studi (presso l’Università ospitante o sedi procurate dalla stessa)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/>
              </a:rPr>
              <a:t>Modalità candidatura: </a:t>
            </a:r>
            <a:r>
              <a:rPr lang="it-IT" sz="1800" dirty="0">
                <a:latin typeface="+mj-lt"/>
                <a:ea typeface="ＭＳ Ｐゴシック"/>
              </a:rPr>
              <a:t>Bando annuale (Febbraio-Marzo) + eventuale Bando sussidiario per le disponibilità residue.</a:t>
            </a:r>
            <a:endParaRPr lang="it-IT" sz="1800" dirty="0">
              <a:latin typeface="+mj-lt"/>
              <a:ea typeface="ＭＳ Ｐゴシック" pitchFamily="1" charset="-128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Requisiti linguistici: </a:t>
            </a:r>
            <a:r>
              <a:rPr lang="it-IT" sz="1800" dirty="0">
                <a:latin typeface="+mj-lt"/>
                <a:ea typeface="ＭＳ Ｐゴシック" pitchFamily="1" charset="-128"/>
              </a:rPr>
              <a:t>specifici per ogni destinazione proposta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Riferimento:</a:t>
            </a:r>
            <a:r>
              <a:rPr lang="it-IT" sz="1800" dirty="0">
                <a:latin typeface="+mj-lt"/>
                <a:ea typeface="ＭＳ Ｐゴシック" pitchFamily="1" charset="-128"/>
              </a:rPr>
              <a:t> servizio Erasmus e mobilità</a:t>
            </a:r>
          </a:p>
          <a:p>
            <a:pPr>
              <a:lnSpc>
                <a:spcPct val="90000"/>
              </a:lnSpc>
              <a:defRPr/>
            </a:pPr>
            <a:endParaRPr lang="it-IT" sz="1600" dirty="0">
              <a:ea typeface="ＭＳ Ｐゴシック" pitchFamily="1" charset="-128"/>
            </a:endParaRPr>
          </a:p>
        </p:txBody>
      </p:sp>
      <p:pic>
        <p:nvPicPr>
          <p:cNvPr id="23557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2656"/>
            <a:ext cx="5032852" cy="9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3701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214313" y="115888"/>
            <a:ext cx="8713787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endParaRPr lang="it-IT" altLang="it-IT" sz="2000" b="1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 b="1" dirty="0">
                <a:solidFill>
                  <a:srgbClr val="0000FF"/>
                </a:solidFill>
                <a:latin typeface="+mj-lt"/>
              </a:rPr>
              <a:t>Mobilità ai fini di STUDIO (SMS):</a:t>
            </a:r>
            <a:endParaRPr lang="it-IT" altLang="it-IT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2931" y="2060848"/>
            <a:ext cx="7958137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Novità: Mobilità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BLENDED (mista)</a:t>
            </a:r>
          </a:p>
          <a:p>
            <a:pPr>
              <a:lnSpc>
                <a:spcPct val="90000"/>
              </a:lnSpc>
              <a:defRPr/>
            </a:pPr>
            <a:endParaRPr lang="it-IT" sz="1800" b="1" dirty="0">
              <a:latin typeface="+mj-lt"/>
              <a:ea typeface="ＭＳ Ｐゴシック" pitchFamily="1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La mobilità può essere effettuata combinando un periodo di mobilità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fisica</a:t>
            </a:r>
            <a:r>
              <a:rPr lang="it-IT" sz="1800" dirty="0">
                <a:latin typeface="+mj-lt"/>
                <a:ea typeface="ＭＳ Ｐゴシック" pitchFamily="1" charset="-128"/>
              </a:rPr>
              <a:t> con una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componente virtuale</a:t>
            </a:r>
            <a:r>
              <a:rPr lang="it-IT" sz="1800" dirty="0">
                <a:latin typeface="+mj-lt"/>
                <a:ea typeface="ＭＳ Ｐゴシック" pitchFamily="1" charset="-128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it-IT" sz="1800" dirty="0">
              <a:latin typeface="+mj-lt"/>
              <a:ea typeface="ＭＳ Ｐゴシック" pitchFamily="1" charset="-128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La parte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virtuale</a:t>
            </a:r>
            <a:r>
              <a:rPr lang="it-IT" sz="1800" dirty="0">
                <a:latin typeface="+mj-lt"/>
                <a:ea typeface="ＭＳ Ｐゴシック" pitchFamily="1" charset="-128"/>
              </a:rPr>
              <a:t> può essere svolta/pianificata prima, durante o dopo la parte fisica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La parte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fisica</a:t>
            </a:r>
            <a:r>
              <a:rPr lang="it-IT" sz="1800" dirty="0">
                <a:latin typeface="+mj-lt"/>
                <a:ea typeface="ＭＳ Ｐゴシック" pitchFamily="1" charset="-128"/>
              </a:rPr>
              <a:t> deve rispettare la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durata minima </a:t>
            </a:r>
            <a:r>
              <a:rPr lang="it-IT" sz="1800" dirty="0">
                <a:latin typeface="+mj-lt"/>
                <a:ea typeface="ＭＳ Ｐゴシック" pitchFamily="1" charset="-128"/>
              </a:rPr>
              <a:t>prevista da Guida al Programma ovvero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2 mesi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In caso di mobilità per studio la mobilità blended deve prevedere </a:t>
            </a:r>
            <a:r>
              <a:rPr lang="it-IT" sz="1800" b="1" dirty="0">
                <a:latin typeface="+mj-lt"/>
                <a:ea typeface="ＭＳ Ｐゴシック" pitchFamily="1" charset="-128"/>
              </a:rPr>
              <a:t>il rilascio di almeno 3 crediti ECTS</a:t>
            </a:r>
          </a:p>
          <a:p>
            <a:pPr>
              <a:lnSpc>
                <a:spcPct val="90000"/>
              </a:lnSpc>
              <a:defRPr/>
            </a:pPr>
            <a:endParaRPr lang="it-IT" sz="1800" dirty="0">
              <a:latin typeface="+mj-lt"/>
              <a:ea typeface="ＭＳ Ｐゴシック" pitchFamily="1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NOTA BENE: </a:t>
            </a:r>
          </a:p>
          <a:p>
            <a:pPr algn="just">
              <a:lnSpc>
                <a:spcPct val="90000"/>
              </a:lnSpc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Per realizzare mobilità di tipo blended è necessario acquisire l’approvazione dell’Ateneo ospitante</a:t>
            </a:r>
          </a:p>
        </p:txBody>
      </p:sp>
      <p:pic>
        <p:nvPicPr>
          <p:cNvPr id="23557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7" y="267491"/>
            <a:ext cx="4657195" cy="12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62554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14313" y="2933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85800" y="333375"/>
            <a:ext cx="7631113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40011" y="1616795"/>
            <a:ext cx="626397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dirty="0">
                <a:latin typeface="+mj-lt"/>
              </a:rPr>
              <a:t>Definizione:</a:t>
            </a:r>
          </a:p>
          <a:p>
            <a:pPr algn="ctr" eaLnBrk="1" hangingPunct="1"/>
            <a:endParaRPr lang="it-IT" altLang="it-IT" sz="3600" dirty="0">
              <a:latin typeface="+mj-lt"/>
            </a:endParaRPr>
          </a:p>
          <a:p>
            <a:pPr algn="ctr" eaLnBrk="1" hangingPunct="1"/>
            <a:r>
              <a:rPr lang="it-IT" altLang="it-IT" sz="3600" dirty="0">
                <a:latin typeface="+mj-lt"/>
                <a:ea typeface="ＭＳ Ｐゴシック"/>
              </a:rPr>
              <a:t>possibilità d’intraprendere un’esperienza di </a:t>
            </a:r>
            <a:r>
              <a:rPr lang="it-IT" altLang="it-IT" sz="3600" b="1" dirty="0">
                <a:latin typeface="+mj-lt"/>
                <a:ea typeface="ＭＳ Ｐゴシック"/>
              </a:rPr>
              <a:t>lavoro</a:t>
            </a:r>
            <a:r>
              <a:rPr lang="it-IT" altLang="it-IT" sz="3600" dirty="0">
                <a:latin typeface="+mj-lt"/>
                <a:ea typeface="ＭＳ Ｐゴシック"/>
              </a:rPr>
              <a:t>, </a:t>
            </a:r>
            <a:r>
              <a:rPr lang="it-IT" altLang="it-IT" sz="3600" b="1" u="sng" dirty="0">
                <a:latin typeface="+mj-lt"/>
                <a:ea typeface="ＭＳ Ｐゴシック"/>
              </a:rPr>
              <a:t>studio</a:t>
            </a:r>
            <a:r>
              <a:rPr lang="it-IT" altLang="it-IT" sz="3600" dirty="0">
                <a:latin typeface="+mj-lt"/>
                <a:ea typeface="ＭＳ Ｐゴシック"/>
              </a:rPr>
              <a:t> o </a:t>
            </a:r>
            <a:r>
              <a:rPr lang="it-IT" altLang="it-IT" sz="3600" b="1" dirty="0">
                <a:latin typeface="+mj-lt"/>
                <a:ea typeface="ＭＳ Ｐゴシック"/>
              </a:rPr>
              <a:t>volontariato</a:t>
            </a:r>
            <a:r>
              <a:rPr lang="it-IT" altLang="it-IT" sz="3600" dirty="0">
                <a:latin typeface="+mj-lt"/>
                <a:ea typeface="ＭＳ Ｐゴシック"/>
              </a:rPr>
              <a:t> all’estero per un periodo breve o medio-lungo</a:t>
            </a:r>
            <a:endParaRPr lang="it-IT" altLang="it-IT" sz="2400" b="1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468313" y="1604963"/>
            <a:ext cx="8329612" cy="47500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it-IT" sz="2000" dirty="0">
                <a:ea typeface="ＭＳ Ｐゴシック" pitchFamily="1" charset="-128"/>
              </a:rPr>
              <a:t> </a:t>
            </a:r>
            <a:r>
              <a:rPr lang="it-IT" altLang="it-IT" sz="2000" b="1" dirty="0">
                <a:solidFill>
                  <a:srgbClr val="0000FF"/>
                </a:solidFill>
                <a:latin typeface="+mj-lt"/>
              </a:rPr>
              <a:t>Mobilità ai fini di TIROCINIO (SMT)</a:t>
            </a:r>
          </a:p>
          <a:p>
            <a:pPr algn="ctr">
              <a:lnSpc>
                <a:spcPct val="90000"/>
              </a:lnSpc>
              <a:defRPr/>
            </a:pPr>
            <a:endParaRPr lang="it-IT" sz="2000" b="1" dirty="0">
              <a:solidFill>
                <a:srgbClr val="0000FF"/>
              </a:solidFill>
              <a:latin typeface="+mj-lt"/>
              <a:ea typeface="ＭＳ Ｐゴシック" pitchFamily="1" charset="-12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Destinazione: </a:t>
            </a:r>
            <a:r>
              <a:rPr lang="it-IT" sz="1800" dirty="0">
                <a:latin typeface="+mj-lt"/>
                <a:ea typeface="ＭＳ Ｐゴシック" pitchFamily="1" charset="-128"/>
              </a:rPr>
              <a:t>Istituzioni/enti/aziende proposti dall’Università o dagli stessi studenti in fase di candidatura 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Finalità</a:t>
            </a:r>
            <a:r>
              <a:rPr lang="it-IT" sz="1800" dirty="0">
                <a:latin typeface="+mj-lt"/>
                <a:ea typeface="ＭＳ Ｐゴシック" pitchFamily="1" charset="-128"/>
              </a:rPr>
              <a:t>: tirocinio curriculare o extra-curriculare (volontario) o post laurea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Modalità candidatura: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Bando annuale di Ateneo nel periodo giugno -settembre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Bando suppletivo nel periodo febbraio - aprile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Bando annuale TUCEP (consorzio universitario) nel periodo settembre – dicembre</a:t>
            </a:r>
            <a:endParaRPr lang="it-IT" sz="2000" dirty="0">
              <a:latin typeface="+mj-lt"/>
              <a:ea typeface="ＭＳ Ｐゴシック" pitchFamily="1" charset="-12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Requisiti linguistici: </a:t>
            </a:r>
            <a:r>
              <a:rPr lang="it-IT" sz="1800" dirty="0">
                <a:latin typeface="+mj-lt"/>
                <a:ea typeface="ＭＳ Ｐゴシック" pitchFamily="1" charset="-128"/>
              </a:rPr>
              <a:t>specificati nei singoli bandi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Riferimento:</a:t>
            </a:r>
            <a:r>
              <a:rPr lang="it-IT" sz="1800" dirty="0">
                <a:latin typeface="+mj-lt"/>
                <a:ea typeface="ＭＳ Ｐゴシック" pitchFamily="1" charset="-128"/>
              </a:rPr>
              <a:t> </a:t>
            </a:r>
            <a:r>
              <a:rPr lang="it-IT" sz="1600" dirty="0">
                <a:latin typeface="+mj-lt"/>
                <a:ea typeface="ＭＳ Ｐゴシック" pitchFamily="1" charset="-128"/>
              </a:rPr>
              <a:t>Servizio Orientamento</a:t>
            </a:r>
            <a:endParaRPr lang="it-IT" sz="1800" dirty="0">
              <a:latin typeface="+mj-lt"/>
              <a:ea typeface="ＭＳ Ｐゴシック" pitchFamily="1" charset="-128"/>
            </a:endParaRPr>
          </a:p>
        </p:txBody>
      </p:sp>
      <p:pic>
        <p:nvPicPr>
          <p:cNvPr id="25605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281"/>
            <a:ext cx="5234539" cy="9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344488" y="1604963"/>
            <a:ext cx="8620125" cy="452482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it-IT" sz="2000" dirty="0">
                <a:ea typeface="ＭＳ Ｐゴシック" pitchFamily="1" charset="-128"/>
              </a:rPr>
              <a:t> </a:t>
            </a:r>
            <a:r>
              <a:rPr lang="it-IT" sz="2000" b="1" dirty="0">
                <a:solidFill>
                  <a:srgbClr val="0000FF"/>
                </a:solidFill>
                <a:latin typeface="+mj-lt"/>
              </a:rPr>
              <a:t>RICONOSCIMENTO ACCADEMICO</a:t>
            </a:r>
          </a:p>
          <a:p>
            <a:pPr algn="ctr">
              <a:lnSpc>
                <a:spcPct val="90000"/>
              </a:lnSpc>
              <a:defRPr/>
            </a:pPr>
            <a:endParaRPr lang="it-IT" altLang="it-IT" sz="1000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latin typeface="+mj-lt"/>
                <a:ea typeface="ＭＳ Ｐゴシック" pitchFamily="1" charset="-128"/>
              </a:rPr>
              <a:t>CREDITI FORMATIVI UNIVERSITARI</a:t>
            </a:r>
            <a:r>
              <a:rPr lang="it-IT" sz="1600" dirty="0">
                <a:latin typeface="+mj-lt"/>
                <a:ea typeface="ＭＳ Ｐゴシック" pitchFamily="1" charset="-128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latin typeface="+mj-lt"/>
                <a:ea typeface="ＭＳ Ｐゴシック" pitchFamily="1" charset="-128"/>
              </a:rPr>
              <a:t>riconosciuti per tutte le attività formative svolte: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j-lt"/>
                <a:ea typeface="ＭＳ Ｐゴシック" pitchFamily="1" charset="-128"/>
              </a:rPr>
              <a:t>Esami in piano (obbligatori e a scelta)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j-lt"/>
                <a:ea typeface="ＭＳ Ｐゴシック" pitchFamily="1" charset="-128"/>
              </a:rPr>
              <a:t>Esami extra piano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j-lt"/>
                <a:ea typeface="ＭＳ Ｐゴシック"/>
              </a:rPr>
              <a:t>Ricerca tesi (</a:t>
            </a:r>
            <a:r>
              <a:rPr lang="it-IT" sz="1600" u="sng" dirty="0">
                <a:latin typeface="+mj-lt"/>
                <a:ea typeface="ＭＳ Ｐゴシック"/>
              </a:rPr>
              <a:t>solo per la laurea magistrale riconoscimento di n. 6 crediti della prova finale come crediti effettuati all'estero – Rif. Regolamento Tesi di Laurea)</a:t>
            </a:r>
            <a:endParaRPr lang="it-IT" sz="1600" u="sng" dirty="0">
              <a:latin typeface="+mj-lt"/>
              <a:ea typeface="ＭＳ Ｐゴシック" pitchFamily="1" charset="-128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j-lt"/>
                <a:ea typeface="ＭＳ Ｐゴシック" pitchFamily="1" charset="-128"/>
              </a:rPr>
              <a:t>Stage curriculare e stage volontario extra piano</a:t>
            </a:r>
          </a:p>
          <a:p>
            <a:pPr>
              <a:lnSpc>
                <a:spcPct val="150000"/>
              </a:lnSpc>
              <a:defRPr/>
            </a:pPr>
            <a:endParaRPr lang="it-IT" sz="1600" b="1" dirty="0">
              <a:latin typeface="+mj-lt"/>
              <a:ea typeface="ＭＳ Ｐゴシック" pitchFamily="1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b="1" dirty="0">
                <a:latin typeface="+mj-lt"/>
                <a:ea typeface="ＭＳ Ｐゴシック" pitchFamily="1" charset="-128"/>
              </a:rPr>
              <a:t>VOTO DI LAUREA</a:t>
            </a:r>
            <a:r>
              <a:rPr lang="it-IT" sz="1600" dirty="0">
                <a:latin typeface="+mj-lt"/>
                <a:ea typeface="ＭＳ Ｐゴシック" pitchFamily="1" charset="-128"/>
              </a:rPr>
              <a:t>: 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sz="1600" dirty="0">
                <a:latin typeface="+mj-lt"/>
                <a:ea typeface="ＭＳ Ｐゴシック" pitchFamily="1" charset="-128"/>
              </a:rPr>
              <a:t>1 punto aggiuntivo con almeno il riconoscimento di tre crediti al mese per la mobilità a fini di studio e di crediti curriculari per lo stage (Rif. Regolamento Tesi di Laurea)</a:t>
            </a:r>
          </a:p>
        </p:txBody>
      </p:sp>
      <p:pic>
        <p:nvPicPr>
          <p:cNvPr id="27653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3988"/>
            <a:ext cx="6027712" cy="103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pic>
        <p:nvPicPr>
          <p:cNvPr id="29699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5888"/>
            <a:ext cx="79883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41488" y="2009775"/>
            <a:ext cx="5903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it-IT" altLang="it-IT" sz="2800" b="1" dirty="0">
                <a:solidFill>
                  <a:srgbClr val="0000FF"/>
                </a:solidFill>
                <a:latin typeface="+mj-lt"/>
              </a:rPr>
              <a:t>ASPETTI FINANZIARI</a:t>
            </a:r>
          </a:p>
        </p:txBody>
      </p:sp>
      <p:sp>
        <p:nvSpPr>
          <p:cNvPr id="29702" name="CasellaDiTesto 1"/>
          <p:cNvSpPr txBox="1">
            <a:spLocks noChangeArrowheads="1"/>
          </p:cNvSpPr>
          <p:nvPr/>
        </p:nvSpPr>
        <p:spPr bwMode="auto">
          <a:xfrm>
            <a:off x="1741488" y="2895600"/>
            <a:ext cx="8143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685800" y="2800350"/>
            <a:ext cx="7772400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sz="2000" dirty="0">
                <a:latin typeface="+mj-lt"/>
              </a:rPr>
              <a:t>I finanziamenti per gli studenti in mobilità per studio Erasmus+ </a:t>
            </a:r>
            <a:r>
              <a:rPr lang="it-IT" altLang="it-IT" sz="2000" b="1" dirty="0">
                <a:latin typeface="+mj-lt"/>
              </a:rPr>
              <a:t>non sono borse di studio che coprono tutte le spese, ma sono da considerare come un contributo alle maggiori spese legate al soggiorno all'estero.</a:t>
            </a:r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pic>
        <p:nvPicPr>
          <p:cNvPr id="31747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875"/>
            <a:ext cx="79883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C30A2B7-8565-4ADC-8BCA-FABE79B3D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6050"/>
              </p:ext>
            </p:extLst>
          </p:nvPr>
        </p:nvGraphicFramePr>
        <p:xfrm>
          <a:off x="129397" y="1279584"/>
          <a:ext cx="8907100" cy="5486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6978">
                  <a:extLst>
                    <a:ext uri="{9D8B030D-6E8A-4147-A177-3AD203B41FA5}">
                      <a16:colId xmlns:a16="http://schemas.microsoft.com/office/drawing/2014/main" val="2840688627"/>
                    </a:ext>
                  </a:extLst>
                </a:gridCol>
                <a:gridCol w="2011956">
                  <a:extLst>
                    <a:ext uri="{9D8B030D-6E8A-4147-A177-3AD203B41FA5}">
                      <a16:colId xmlns:a16="http://schemas.microsoft.com/office/drawing/2014/main" val="4183088713"/>
                    </a:ext>
                  </a:extLst>
                </a:gridCol>
                <a:gridCol w="1676631">
                  <a:extLst>
                    <a:ext uri="{9D8B030D-6E8A-4147-A177-3AD203B41FA5}">
                      <a16:colId xmlns:a16="http://schemas.microsoft.com/office/drawing/2014/main" val="2644456226"/>
                    </a:ext>
                  </a:extLst>
                </a:gridCol>
                <a:gridCol w="2221535">
                  <a:extLst>
                    <a:ext uri="{9D8B030D-6E8A-4147-A177-3AD203B41FA5}">
                      <a16:colId xmlns:a16="http://schemas.microsoft.com/office/drawing/2014/main" val="3288163582"/>
                    </a:ext>
                  </a:extLst>
                </a:gridCol>
              </a:tblGrid>
              <a:tr h="91226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FINANZIAMENTI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UNIONE EUROPEA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FINANZIAMENTI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MIUR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FINANZIAMENTI ATENEO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BORSA ADISU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114215"/>
                  </a:ext>
                </a:extLst>
              </a:tr>
              <a:tr h="457408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Contributo (</a:t>
                      </a:r>
                      <a:r>
                        <a:rPr lang="it-IT" sz="1800" b="1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Individual</a:t>
                      </a:r>
                      <a:r>
                        <a:rPr lang="it-IT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Support)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</a:rPr>
                        <a:t>+ Contributo integrativo per viaggio "green" (viaggio sostenibile)</a:t>
                      </a:r>
                      <a:endParaRPr lang="it-IT" dirty="0"/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+ </a:t>
                      </a:r>
                      <a:r>
                        <a:rPr lang="it-IT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Contributo aggiuntivo all’</a:t>
                      </a:r>
                      <a:r>
                        <a:rPr lang="it-IT" sz="1800" b="1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Individual</a:t>
                      </a:r>
                      <a:r>
                        <a:rPr lang="it-IT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Support per studenti con minori opportunità </a:t>
                      </a:r>
                      <a:endParaRPr lang="it-IT" b="1">
                        <a:solidFill>
                          <a:schemeClr val="tx1"/>
                        </a:solidFill>
                      </a:endParaRPr>
                    </a:p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+ </a:t>
                      </a:r>
                      <a:r>
                        <a:rPr lang="it-IT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Contributi integrativi per studenti con minori opportunità (bando a parte) </a:t>
                      </a:r>
                      <a:endParaRPr lang="it-IT" sz="18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Fondo Sostegno Giovani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per</a:t>
                      </a:r>
                      <a:r>
                        <a:rPr lang="it-IT" sz="1800" b="1" kern="1200" baseline="0" dirty="0">
                          <a:solidFill>
                            <a:schemeClr val="tx1"/>
                          </a:solidFill>
                          <a:effectLst/>
                        </a:rPr>
                        <a:t> la mobilità (sulla base di determinati requisiti)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Contributi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 per </a:t>
                      </a: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Traineeship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it-IT" sz="18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legge n. 183/1987 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Contributo per le spese 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Viaggio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(solo Mobilità per Studio)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Eventuali borse mobilità aggiuntive 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(per studio e </a:t>
                      </a: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traineeship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Contributo alla mobilità agli studenti vincitori di borsa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</a:rPr>
                        <a:t>(secondo quanto indicato nel bando annuale)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11685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pic>
        <p:nvPicPr>
          <p:cNvPr id="33795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0"/>
            <a:ext cx="79883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856698" y="1518950"/>
            <a:ext cx="7567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</a:pPr>
            <a:endParaRPr lang="it-IT" altLang="it-IT" sz="2000" b="1" dirty="0">
              <a:solidFill>
                <a:srgbClr val="33339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altLang="it-IT" sz="2000" b="1" dirty="0">
                <a:solidFill>
                  <a:srgbClr val="0000FF"/>
                </a:solidFill>
                <a:latin typeface="+mj-lt"/>
                <a:ea typeface="ＭＳ Ｐゴシック"/>
              </a:rPr>
              <a:t>FINANZIAMENTI - Mobilità </a:t>
            </a:r>
            <a:endParaRPr lang="it-IT" altLang="it-IT" sz="2000" dirty="0">
              <a:solidFill>
                <a:srgbClr val="0000FF"/>
              </a:solidFill>
              <a:latin typeface="+mj-lt"/>
              <a:ea typeface="ＭＳ Ｐゴシック"/>
            </a:endParaRPr>
          </a:p>
          <a:p>
            <a:pPr algn="just"/>
            <a:endParaRPr lang="it-IT" altLang="it-IT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it-IT" altLang="it-IT" sz="1600" dirty="0">
                <a:solidFill>
                  <a:srgbClr val="000000"/>
                </a:solidFill>
                <a:latin typeface="+mj-lt"/>
                <a:ea typeface="ＭＳ Ｐゴシック"/>
              </a:rPr>
              <a:t>Importo della Borsa per Mobilità modulato in base ai paesi di destinazione </a:t>
            </a:r>
            <a:endParaRPr lang="it-IT" altLang="it-IT" sz="1600" dirty="0">
              <a:latin typeface="+mj-lt"/>
            </a:endParaRPr>
          </a:p>
        </p:txBody>
      </p:sp>
      <p:pic>
        <p:nvPicPr>
          <p:cNvPr id="3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2DE40FD-A258-4C63-A27A-B49FF2870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90" y="2806194"/>
            <a:ext cx="8360227" cy="311690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pic>
        <p:nvPicPr>
          <p:cNvPr id="33795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0"/>
            <a:ext cx="79883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pic>
        <p:nvPicPr>
          <p:cNvPr id="4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18B8579-8DF1-4851-BBED-48D1F49AF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7" y="1486523"/>
            <a:ext cx="8882742" cy="2147533"/>
          </a:xfrm>
          <a:prstGeom prst="rect">
            <a:avLst/>
          </a:prstGeom>
        </p:spPr>
      </p:pic>
      <p:pic>
        <p:nvPicPr>
          <p:cNvPr id="5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33AE395-D90C-453C-BFF3-EA2949597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5" y="4184711"/>
            <a:ext cx="8112033" cy="2675315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70B44F8-3162-DF50-ABF5-081E49209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32078"/>
              </p:ext>
            </p:extLst>
          </p:nvPr>
        </p:nvGraphicFramePr>
        <p:xfrm>
          <a:off x="1244957" y="3573887"/>
          <a:ext cx="6753004" cy="279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786">
                  <a:extLst>
                    <a:ext uri="{9D8B030D-6E8A-4147-A177-3AD203B41FA5}">
                      <a16:colId xmlns:a16="http://schemas.microsoft.com/office/drawing/2014/main" val="1805504041"/>
                    </a:ext>
                  </a:extLst>
                </a:gridCol>
                <a:gridCol w="4657218">
                  <a:extLst>
                    <a:ext uri="{9D8B030D-6E8A-4147-A177-3AD203B41FA5}">
                      <a16:colId xmlns:a16="http://schemas.microsoft.com/office/drawing/2014/main" val="1276782207"/>
                    </a:ext>
                  </a:extLst>
                </a:gridCol>
              </a:tblGrid>
              <a:tr h="279042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effectLst/>
                        </a:rPr>
                        <a:t>PAESI TERZI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dirty="0">
                          <a:solidFill>
                            <a:schemeClr val="tx1"/>
                          </a:solidFill>
                          <a:effectLst/>
                        </a:rPr>
                        <a:t> EURO 700,00 AL MESE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1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739174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39939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2400"/>
            <a:ext cx="79883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39941" name="Rettangolo 1"/>
          <p:cNvSpPr>
            <a:spLocks noChangeArrowheads="1"/>
          </p:cNvSpPr>
          <p:nvPr/>
        </p:nvSpPr>
        <p:spPr bwMode="auto">
          <a:xfrm>
            <a:off x="469900" y="1772816"/>
            <a:ext cx="813435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3200" b="1" dirty="0">
                <a:solidFill>
                  <a:srgbClr val="33339B"/>
                </a:solidFill>
                <a:latin typeface="+mj-lt"/>
              </a:rPr>
              <a:t>Per saperne di più:</a:t>
            </a:r>
          </a:p>
          <a:p>
            <a:pPr algn="ctr"/>
            <a:endParaRPr lang="it-IT" altLang="it-IT" sz="900" dirty="0">
              <a:latin typeface="+mj-lt"/>
            </a:endParaRPr>
          </a:p>
          <a:p>
            <a:pPr algn="ctr"/>
            <a:r>
              <a:rPr lang="it-IT" altLang="it-IT" sz="2800" u="sng" dirty="0">
                <a:latin typeface="+mj-lt"/>
              </a:rPr>
              <a:t>ec.europa.eu/erasmus-plus</a:t>
            </a:r>
          </a:p>
          <a:p>
            <a:pPr algn="ctr"/>
            <a:endParaRPr lang="it-IT" altLang="it-IT" u="sng" dirty="0">
              <a:latin typeface="+mj-lt"/>
            </a:endParaRPr>
          </a:p>
          <a:p>
            <a:pPr algn="ctr"/>
            <a:endParaRPr lang="it-IT" altLang="it-IT" sz="700" u="sng" dirty="0">
              <a:latin typeface="+mj-lt"/>
            </a:endParaRPr>
          </a:p>
          <a:p>
            <a:pPr algn="ctr"/>
            <a:r>
              <a:rPr lang="it-IT" altLang="it-IT" sz="2800" i="1" dirty="0">
                <a:latin typeface="+mj-lt"/>
              </a:rPr>
              <a:t>Twitter: </a:t>
            </a:r>
            <a:r>
              <a:rPr lang="it-IT" altLang="it-IT" sz="2800" u="sng" dirty="0">
                <a:latin typeface="+mj-lt"/>
              </a:rPr>
              <a:t>#ErasmusPlus</a:t>
            </a:r>
          </a:p>
          <a:p>
            <a:pPr algn="ctr"/>
            <a:endParaRPr lang="it-IT" altLang="it-IT" u="sng" dirty="0">
              <a:latin typeface="+mj-lt"/>
            </a:endParaRPr>
          </a:p>
          <a:p>
            <a:pPr algn="ctr"/>
            <a:endParaRPr lang="it-IT" altLang="it-IT" sz="700" u="sng" dirty="0">
              <a:latin typeface="+mj-lt"/>
            </a:endParaRPr>
          </a:p>
          <a:p>
            <a:pPr algn="ctr"/>
            <a:r>
              <a:rPr lang="it-IT" altLang="it-IT" sz="2800" i="1" dirty="0">
                <a:latin typeface="+mj-lt"/>
              </a:rPr>
              <a:t>Facebook: </a:t>
            </a:r>
            <a:r>
              <a:rPr lang="it-IT" altLang="it-IT" sz="2800" u="sng" dirty="0">
                <a:latin typeface="+mj-lt"/>
              </a:rPr>
              <a:t>Erasmus+</a:t>
            </a:r>
          </a:p>
          <a:p>
            <a:pPr algn="ctr"/>
            <a:endParaRPr lang="it-IT" altLang="it-IT" u="sng" dirty="0">
              <a:latin typeface="+mj-lt"/>
            </a:endParaRPr>
          </a:p>
          <a:p>
            <a:pPr algn="ctr"/>
            <a:r>
              <a:rPr lang="it-IT" altLang="it-IT" sz="2800" i="1" dirty="0">
                <a:latin typeface="+mj-lt"/>
              </a:rPr>
              <a:t>Agenzia Erasmus+/Indire Italia:</a:t>
            </a:r>
          </a:p>
          <a:p>
            <a:pPr algn="ctr"/>
            <a:r>
              <a:rPr lang="it-IT" altLang="it-IT" sz="2800" u="sng" dirty="0">
                <a:solidFill>
                  <a:srgbClr val="FF0000"/>
                </a:solidFill>
                <a:latin typeface="+mj-lt"/>
                <a:hlinkClick r:id="rId4"/>
              </a:rPr>
              <a:t>http://www.erasmusplus.it</a:t>
            </a:r>
            <a:r>
              <a:rPr lang="it-IT" altLang="it-IT" sz="2800" dirty="0">
                <a:solidFill>
                  <a:srgbClr val="FF0000"/>
                </a:solidFill>
                <a:latin typeface="+mj-lt"/>
                <a:hlinkClick r:id="rId4"/>
              </a:rPr>
              <a:t>/</a:t>
            </a:r>
            <a:endParaRPr lang="it-IT" altLang="it-IT" sz="28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it-IT" altLang="it-IT" sz="20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539750" y="1268413"/>
            <a:ext cx="8351838" cy="538096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endParaRPr lang="it-IT" sz="500" dirty="0">
              <a:ea typeface="ＭＳ Ｐゴシック" pitchFamily="1" charset="-128"/>
            </a:endParaRPr>
          </a:p>
          <a:p>
            <a:pPr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Periodo di mobilità: </a:t>
            </a:r>
            <a:r>
              <a:rPr lang="it-IT" sz="1800" dirty="0">
                <a:latin typeface="+mj-lt"/>
                <a:ea typeface="ＭＳ Ｐゴシック" pitchFamily="1" charset="-128"/>
              </a:rPr>
              <a:t>1 semestre</a:t>
            </a:r>
          </a:p>
          <a:p>
            <a:pPr>
              <a:lnSpc>
                <a:spcPct val="150000"/>
              </a:lnSpc>
              <a:defRPr/>
            </a:pPr>
            <a:endParaRPr lang="it-IT" sz="1800" dirty="0">
              <a:latin typeface="+mj-lt"/>
              <a:ea typeface="ＭＳ Ｐゴシック" pitchFamily="1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Destinazione</a:t>
            </a:r>
            <a:r>
              <a:rPr lang="it-IT" sz="1800" dirty="0">
                <a:latin typeface="+mj-lt"/>
                <a:ea typeface="ＭＳ Ｐゴシック" pitchFamily="1" charset="-128"/>
              </a:rPr>
              <a:t>: Università con accordi di collaborazione culturale e scientifica (Usa, Cina, Giappone, </a:t>
            </a:r>
            <a:r>
              <a:rPr lang="it-IT" sz="1800" dirty="0" err="1">
                <a:latin typeface="+mj-lt"/>
                <a:ea typeface="ＭＳ Ｐゴシック" pitchFamily="1" charset="-128"/>
              </a:rPr>
              <a:t>etc</a:t>
            </a:r>
            <a:r>
              <a:rPr lang="it-IT" sz="1800" dirty="0">
                <a:latin typeface="+mj-lt"/>
                <a:ea typeface="ＭＳ Ｐゴシック" pitchFamily="1" charset="-128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Vantaggi</a:t>
            </a:r>
            <a:r>
              <a:rPr lang="it-IT" sz="1800" dirty="0">
                <a:latin typeface="+mj-lt"/>
                <a:ea typeface="ＭＳ Ｐゴシック" pitchFamily="1" charset="-128"/>
              </a:rPr>
              <a:t>: esenzione dal pagamento delle tasse di iscrizione presso l’Università partner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Finalità</a:t>
            </a:r>
            <a:r>
              <a:rPr lang="it-IT" sz="1800" dirty="0">
                <a:latin typeface="+mj-lt"/>
                <a:ea typeface="ＭＳ Ｐゴシック" pitchFamily="1" charset="-128"/>
              </a:rPr>
              <a:t>: svolgimento di esami o corsi di lingua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Modalità candidatura: </a:t>
            </a:r>
            <a:r>
              <a:rPr lang="it-IT" sz="1800" dirty="0">
                <a:latin typeface="+mj-lt"/>
                <a:ea typeface="ＭＳ Ｐゴシック" pitchFamily="1" charset="-128"/>
              </a:rPr>
              <a:t>bandi annuali - </a:t>
            </a:r>
            <a:r>
              <a:rPr lang="it-IT" sz="1800" u="sng" dirty="0">
                <a:latin typeface="+mj-lt"/>
                <a:ea typeface="ＭＳ Ｐゴシック" pitchFamily="1" charset="-128"/>
              </a:rPr>
              <a:t>MOBILITÀ RIPETIBILE</a:t>
            </a:r>
            <a:r>
              <a:rPr lang="it-IT" sz="1800" dirty="0">
                <a:latin typeface="+mj-lt"/>
                <a:ea typeface="ＭＳ Ｐゴシック" pitchFamily="1" charset="-128"/>
              </a:rPr>
              <a:t>!</a:t>
            </a:r>
            <a:endParaRPr lang="it-IT" sz="2000" dirty="0">
              <a:latin typeface="+mj-lt"/>
              <a:ea typeface="ＭＳ Ｐゴシック" pitchFamily="1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Requisiti linguistici: </a:t>
            </a:r>
            <a:r>
              <a:rPr lang="it-IT" sz="1800" dirty="0">
                <a:latin typeface="+mj-lt"/>
                <a:ea typeface="ＭＳ Ｐゴシック" pitchFamily="1" charset="-128"/>
              </a:rPr>
              <a:t>specificati nel bando</a:t>
            </a:r>
          </a:p>
          <a:p>
            <a:pPr>
              <a:lnSpc>
                <a:spcPct val="150000"/>
              </a:lnSpc>
              <a:defRPr/>
            </a:pPr>
            <a:r>
              <a:rPr lang="it-IT" sz="1800" b="1" dirty="0">
                <a:latin typeface="+mj-lt"/>
                <a:ea typeface="ＭＳ Ｐゴシック" pitchFamily="1" charset="-128"/>
              </a:rPr>
              <a:t>Finanziamenti</a:t>
            </a:r>
            <a:r>
              <a:rPr lang="it-IT" sz="1800" dirty="0">
                <a:latin typeface="+mj-lt"/>
                <a:ea typeface="ＭＳ Ｐゴシック" pitchFamily="1" charset="-128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contributo di Ateneo: </a:t>
            </a:r>
          </a:p>
          <a:p>
            <a:pPr>
              <a:lnSpc>
                <a:spcPct val="150000"/>
              </a:lnSpc>
              <a:defRPr/>
            </a:pPr>
            <a:r>
              <a:rPr lang="it-IT" sz="1800" dirty="0">
                <a:latin typeface="+mj-lt"/>
                <a:ea typeface="ＭＳ Ｐゴシック" pitchFamily="1" charset="-128"/>
              </a:rPr>
              <a:t>-  contributi Fondo Sostegno Giovani per la mobilità</a:t>
            </a:r>
          </a:p>
          <a:p>
            <a:pPr>
              <a:lnSpc>
                <a:spcPct val="150000"/>
              </a:lnSpc>
              <a:defRPr/>
            </a:pPr>
            <a:r>
              <a:rPr lang="it-IT" sz="1800" dirty="0">
                <a:latin typeface="+mj-lt"/>
                <a:ea typeface="ＭＳ Ｐゴシック"/>
                <a:cs typeface="Arial"/>
              </a:rPr>
              <a:t>-   </a:t>
            </a:r>
            <a:r>
              <a:rPr lang="it-IT" sz="1800" dirty="0" err="1">
                <a:latin typeface="+mj-lt"/>
                <a:ea typeface="ＭＳ Ｐゴシック"/>
                <a:cs typeface="Arial"/>
              </a:rPr>
              <a:t>Adisu</a:t>
            </a:r>
            <a:endParaRPr lang="it-IT" sz="1800" dirty="0" err="1">
              <a:latin typeface="+mj-lt"/>
              <a:ea typeface="ＭＳ Ｐゴシック" pitchFamily="1" charset="-128"/>
              <a:cs typeface="Arial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07950" y="9525"/>
            <a:ext cx="8783638" cy="1116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2000" b="1" dirty="0">
                <a:solidFill>
                  <a:srgbClr val="0000FF"/>
                </a:solidFill>
              </a:rPr>
              <a:t>     </a:t>
            </a:r>
            <a:r>
              <a:rPr lang="it-IT" altLang="it-IT" sz="2000" b="1" dirty="0">
                <a:solidFill>
                  <a:srgbClr val="0000FF"/>
                </a:solidFill>
                <a:latin typeface="+mj-lt"/>
              </a:rPr>
              <a:t>Mobilità </a:t>
            </a:r>
            <a:r>
              <a:rPr lang="it-IT" altLang="it-IT" sz="3600" b="1" dirty="0">
                <a:solidFill>
                  <a:srgbClr val="0000FF"/>
                </a:solidFill>
                <a:latin typeface="+mj-lt"/>
              </a:rPr>
              <a:t>EXTRA-ERASMUS :</a:t>
            </a:r>
            <a:endParaRPr lang="it-IT" altLang="it-IT" sz="36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23988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pic>
        <p:nvPicPr>
          <p:cNvPr id="31747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875"/>
            <a:ext cx="79883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endParaRPr lang="it-IT" alt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8366996-2D00-85D0-354B-7B2CE5526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12215"/>
              </p:ext>
            </p:extLst>
          </p:nvPr>
        </p:nvGraphicFramePr>
        <p:xfrm>
          <a:off x="215660" y="1984075"/>
          <a:ext cx="8767554" cy="4727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112">
                  <a:extLst>
                    <a:ext uri="{9D8B030D-6E8A-4147-A177-3AD203B41FA5}">
                      <a16:colId xmlns:a16="http://schemas.microsoft.com/office/drawing/2014/main" val="1773946095"/>
                    </a:ext>
                  </a:extLst>
                </a:gridCol>
                <a:gridCol w="1519079">
                  <a:extLst>
                    <a:ext uri="{9D8B030D-6E8A-4147-A177-3AD203B41FA5}">
                      <a16:colId xmlns:a16="http://schemas.microsoft.com/office/drawing/2014/main" val="1745109586"/>
                    </a:ext>
                  </a:extLst>
                </a:gridCol>
                <a:gridCol w="1936826">
                  <a:extLst>
                    <a:ext uri="{9D8B030D-6E8A-4147-A177-3AD203B41FA5}">
                      <a16:colId xmlns:a16="http://schemas.microsoft.com/office/drawing/2014/main" val="3922581349"/>
                    </a:ext>
                  </a:extLst>
                </a:gridCol>
                <a:gridCol w="1802244">
                  <a:extLst>
                    <a:ext uri="{9D8B030D-6E8A-4147-A177-3AD203B41FA5}">
                      <a16:colId xmlns:a16="http://schemas.microsoft.com/office/drawing/2014/main" val="1446134878"/>
                    </a:ext>
                  </a:extLst>
                </a:gridCol>
                <a:gridCol w="1749293">
                  <a:extLst>
                    <a:ext uri="{9D8B030D-6E8A-4147-A177-3AD203B41FA5}">
                      <a16:colId xmlns:a16="http://schemas.microsoft.com/office/drawing/2014/main" val="678825491"/>
                    </a:ext>
                  </a:extLst>
                </a:gridCol>
              </a:tblGrid>
              <a:tr h="458915">
                <a:tc gridSpan="5"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FINANZIAMENTI MOBILITA’ EXTRA ERASMUS​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53483"/>
                  </a:ext>
                </a:extLst>
              </a:tr>
              <a:tr h="458915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CONTRIBUTI DI ATENEO​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FINANZIAMENTI ESTERNI​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61067"/>
                  </a:ext>
                </a:extLst>
              </a:tr>
              <a:tr h="700449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</a:rPr>
                        <a:t>Contributo per il soggiorno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Contributo per il viaggio​​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Contributo 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premiale​​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Finanziamenti</a:t>
                      </a:r>
                    </a:p>
                    <a:p>
                      <a:pPr algn="ctr" fontAlgn="base"/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Mur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Borsa </a:t>
                      </a:r>
                      <a:r>
                        <a:rPr lang="it-IT" sz="1800" dirty="0" err="1">
                          <a:solidFill>
                            <a:schemeClr val="tx1"/>
                          </a:solidFill>
                          <a:effectLst/>
                        </a:rPr>
                        <a:t>Adisu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380529"/>
                  </a:ext>
                </a:extLst>
              </a:tr>
              <a:tr h="3019176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In base al paese di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 destinazione​​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In base alla 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distanza del paese di 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destinazione​​</a:t>
                      </a:r>
                      <a:endParaRPr lang="it-IT" dirty="0"/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In base ai crediti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 conseguiti </a:t>
                      </a:r>
                      <a:endParaRPr lang="it-IT" dirty="0"/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durante la mobilità​​</a:t>
                      </a:r>
                      <a:endParaRPr lang="it-IT" dirty="0"/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(solo per la mobilità a fini di studio)​​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Fondo Sostegno Giovani​​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per la mobilità ​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(sulla base di 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determinati 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requisiti)​​</a:t>
                      </a:r>
                      <a:endParaRPr lang="it-IT" dirty="0"/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​​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 ​​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Contributo alla 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mobilità agli </a:t>
                      </a:r>
                      <a:endParaRPr lang="it-IT" dirty="0"/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studenti vincitori di borsa​​</a:t>
                      </a:r>
                    </a:p>
                    <a:p>
                      <a:pPr algn="ctr" fontAlgn="base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(secondo quanto indicato nel 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bando annuale)​​</a:t>
                      </a:r>
                    </a:p>
                  </a:txBody>
                  <a:tcPr marL="0" marR="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8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602512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" descr="planisf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65238"/>
            <a:ext cx="81438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16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86612" y="4294495"/>
            <a:ext cx="1726258" cy="711200"/>
          </a:xfrm>
          <a:prstGeom prst="wedgeRectCallout">
            <a:avLst>
              <a:gd name="adj1" fmla="val -41185"/>
              <a:gd name="adj2" fmla="val -97720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 dirty="0">
                <a:latin typeface="DIN" pitchFamily="2" charset="0"/>
              </a:rPr>
              <a:t>TAIWAN</a:t>
            </a:r>
            <a:r>
              <a:rPr lang="it-IT" altLang="it-IT" sz="1000" dirty="0">
                <a:latin typeface="DIN" pitchFamily="2" charset="0"/>
              </a:rPr>
              <a:t> 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dirty="0">
                <a:latin typeface="DIN" pitchFamily="2" charset="0"/>
              </a:rPr>
              <a:t>Fu </a:t>
            </a:r>
            <a:r>
              <a:rPr lang="it-IT" altLang="it-IT" sz="1000" dirty="0" err="1">
                <a:latin typeface="DIN" pitchFamily="2" charset="0"/>
              </a:rPr>
              <a:t>Jen</a:t>
            </a:r>
            <a:r>
              <a:rPr lang="it-IT" altLang="it-IT" sz="1000" dirty="0">
                <a:latin typeface="DIN" pitchFamily="2" charset="0"/>
              </a:rPr>
              <a:t> </a:t>
            </a:r>
            <a:r>
              <a:rPr lang="it-IT" altLang="it-IT" sz="1000" dirty="0" err="1">
                <a:latin typeface="DIN" pitchFamily="2" charset="0"/>
              </a:rPr>
              <a:t>Catholic</a:t>
            </a:r>
            <a:r>
              <a:rPr lang="it-IT" altLang="it-IT" sz="1000" dirty="0">
                <a:latin typeface="DIN" pitchFamily="2" charset="0"/>
              </a:rPr>
              <a:t> University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dirty="0">
                <a:latin typeface="DIN" pitchFamily="2" charset="0"/>
              </a:rPr>
              <a:t>Da-</a:t>
            </a:r>
            <a:r>
              <a:rPr lang="it-IT" altLang="it-IT" sz="1000" dirty="0" err="1">
                <a:latin typeface="DIN" pitchFamily="2" charset="0"/>
              </a:rPr>
              <a:t>yeh</a:t>
            </a:r>
            <a:r>
              <a:rPr lang="it-IT" altLang="it-IT" sz="1000" dirty="0">
                <a:latin typeface="DIN" pitchFamily="2" charset="0"/>
              </a:rPr>
              <a:t> University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endParaRPr lang="it-IT" altLang="it-IT" sz="1000" dirty="0">
              <a:latin typeface="DIN" pitchFamily="2" charset="0"/>
            </a:endParaRPr>
          </a:p>
        </p:txBody>
      </p:sp>
      <p:sp>
        <p:nvSpPr>
          <p:cNvPr id="25608" name="AutoShape 12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96063" y="1658938"/>
            <a:ext cx="1858962" cy="1343025"/>
          </a:xfrm>
          <a:prstGeom prst="wedgeRectCallout">
            <a:avLst>
              <a:gd name="adj1" fmla="val 2269"/>
              <a:gd name="adj2" fmla="val 89546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altLang="it-IT" sz="1000" b="1" u="sng">
                <a:latin typeface="DIN" pitchFamily="2" charset="0"/>
              </a:rPr>
              <a:t>GIAPPONE</a:t>
            </a:r>
          </a:p>
          <a:p>
            <a:pPr algn="ctr" eaLnBrk="1" hangingPunct="1">
              <a:lnSpc>
                <a:spcPts val="600"/>
              </a:lnSpc>
              <a:spcBef>
                <a:spcPct val="50000"/>
              </a:spcBef>
            </a:pPr>
            <a:r>
              <a:rPr lang="it-IT" altLang="it-IT" sz="1000">
                <a:latin typeface="DIN" pitchFamily="2" charset="0"/>
              </a:rPr>
              <a:t>Momoyama Univ.</a:t>
            </a:r>
          </a:p>
          <a:p>
            <a:pPr algn="ctr" eaLnBrk="1" hangingPunct="1">
              <a:lnSpc>
                <a:spcPts val="600"/>
              </a:lnSpc>
              <a:spcBef>
                <a:spcPct val="50000"/>
              </a:spcBef>
            </a:pPr>
            <a:r>
              <a:rPr lang="it-IT" altLang="it-IT" sz="1000">
                <a:latin typeface="DIN" pitchFamily="2" charset="0"/>
              </a:rPr>
              <a:t>Kyoto Sangyo Univ.</a:t>
            </a:r>
          </a:p>
          <a:p>
            <a:pPr algn="ctr" eaLnBrk="1" hangingPunct="1">
              <a:lnSpc>
                <a:spcPts val="600"/>
              </a:lnSpc>
              <a:spcBef>
                <a:spcPct val="50000"/>
              </a:spcBef>
            </a:pPr>
            <a:r>
              <a:rPr lang="it-IT" altLang="it-IT" sz="1000">
                <a:latin typeface="DIN" pitchFamily="2" charset="0"/>
              </a:rPr>
              <a:t>Kanda Univ.</a:t>
            </a:r>
          </a:p>
          <a:p>
            <a:pPr algn="ctr" eaLnBrk="1" hangingPunct="1">
              <a:lnSpc>
                <a:spcPts val="600"/>
              </a:lnSpc>
              <a:spcBef>
                <a:spcPct val="50000"/>
              </a:spcBef>
            </a:pPr>
            <a:r>
              <a:rPr lang="it-IT" altLang="it-IT" sz="1000">
                <a:latin typeface="DIN" pitchFamily="2" charset="0"/>
              </a:rPr>
              <a:t>Kansai Gaidai Univ.</a:t>
            </a:r>
          </a:p>
          <a:p>
            <a:pPr algn="ctr" eaLnBrk="1" hangingPunct="1">
              <a:lnSpc>
                <a:spcPts val="600"/>
              </a:lnSpc>
              <a:spcBef>
                <a:spcPct val="50000"/>
              </a:spcBef>
            </a:pPr>
            <a:r>
              <a:rPr lang="it-IT" altLang="it-IT" sz="1000">
                <a:latin typeface="DIN" pitchFamily="2" charset="0"/>
              </a:rPr>
              <a:t>Kyoto Gaidai Univ.</a:t>
            </a:r>
          </a:p>
          <a:p>
            <a:pPr algn="ctr" eaLnBrk="1" hangingPunct="1">
              <a:lnSpc>
                <a:spcPts val="600"/>
              </a:lnSpc>
              <a:spcBef>
                <a:spcPct val="50000"/>
              </a:spcBef>
            </a:pPr>
            <a:r>
              <a:rPr lang="it-IT" altLang="it-IT" sz="1000">
                <a:latin typeface="DIN" pitchFamily="2" charset="0"/>
              </a:rPr>
              <a:t>University of Shiga</a:t>
            </a:r>
          </a:p>
          <a:p>
            <a:pPr algn="ctr" eaLnBrk="1" hangingPunct="1">
              <a:lnSpc>
                <a:spcPts val="600"/>
              </a:lnSpc>
              <a:spcBef>
                <a:spcPct val="50000"/>
              </a:spcBef>
            </a:pPr>
            <a:r>
              <a:rPr lang="it-IT" altLang="it-IT" sz="1000">
                <a:latin typeface="DIN" pitchFamily="2" charset="0"/>
              </a:rPr>
              <a:t>Tokyo Gaidai Univ.</a:t>
            </a:r>
          </a:p>
        </p:txBody>
      </p:sp>
      <p:sp>
        <p:nvSpPr>
          <p:cNvPr id="25610" name="AutoShape 8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2250" y="2154238"/>
            <a:ext cx="1522413" cy="722312"/>
          </a:xfrm>
          <a:prstGeom prst="wedgeRectCallout">
            <a:avLst>
              <a:gd name="adj1" fmla="val 83579"/>
              <a:gd name="adj2" fmla="val 103417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 dirty="0">
                <a:latin typeface="DIN" pitchFamily="2" charset="0"/>
              </a:rPr>
              <a:t>U.S.A.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en-US" altLang="it-IT" sz="1000" dirty="0">
                <a:latin typeface="DIN" pitchFamily="2" charset="0"/>
              </a:rPr>
              <a:t>Florida State University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en-US" altLang="it-IT" sz="1000" dirty="0">
                <a:latin typeface="DIN" pitchFamily="2" charset="0"/>
              </a:rPr>
              <a:t>University of Maryland</a:t>
            </a:r>
          </a:p>
        </p:txBody>
      </p:sp>
      <p:sp>
        <p:nvSpPr>
          <p:cNvPr id="25611" name="AutoShape 10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2363" y="2932113"/>
            <a:ext cx="1438275" cy="574675"/>
          </a:xfrm>
          <a:prstGeom prst="wedgeRectCallout">
            <a:avLst>
              <a:gd name="adj1" fmla="val -85093"/>
              <a:gd name="adj2" fmla="val 126454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>
                <a:latin typeface="DIN" pitchFamily="2" charset="0"/>
              </a:rPr>
              <a:t>MESSICO 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>
                <a:latin typeface="DIN" pitchFamily="2" charset="0"/>
              </a:rPr>
              <a:t>Universidad de Quintana Roo</a:t>
            </a:r>
          </a:p>
        </p:txBody>
      </p:sp>
      <p:sp>
        <p:nvSpPr>
          <p:cNvPr id="44039" name="Text Box 17"/>
          <p:cNvSpPr txBox="1">
            <a:spLocks noChangeArrowheads="1"/>
          </p:cNvSpPr>
          <p:nvPr/>
        </p:nvSpPr>
        <p:spPr bwMode="auto">
          <a:xfrm>
            <a:off x="1214438" y="357188"/>
            <a:ext cx="6500812" cy="59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3600" b="1">
                <a:latin typeface="Arial" panose="020B0604020202020204" pitchFamily="34" charset="0"/>
              </a:rPr>
              <a:t>Mobilità Extra - Erasmus</a:t>
            </a:r>
          </a:p>
        </p:txBody>
      </p:sp>
      <p:sp>
        <p:nvSpPr>
          <p:cNvPr id="44040" name="AutoShape 10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713" y="3981450"/>
            <a:ext cx="1376362" cy="560388"/>
          </a:xfrm>
          <a:prstGeom prst="wedgeRectCallout">
            <a:avLst>
              <a:gd name="adj1" fmla="val 119125"/>
              <a:gd name="adj2" fmla="val 69088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 dirty="0">
                <a:latin typeface="DIN" pitchFamily="2" charset="0"/>
              </a:rPr>
              <a:t>COLOMBIA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dirty="0" err="1">
                <a:latin typeface="DIN" pitchFamily="2" charset="0"/>
              </a:rPr>
              <a:t>Universidad</a:t>
            </a:r>
            <a:r>
              <a:rPr lang="it-IT" altLang="it-IT" sz="1000" dirty="0">
                <a:latin typeface="DIN" pitchFamily="2" charset="0"/>
              </a:rPr>
              <a:t> EAN</a:t>
            </a:r>
          </a:p>
        </p:txBody>
      </p:sp>
      <p:pic>
        <p:nvPicPr>
          <p:cNvPr id="4404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36538"/>
            <a:ext cx="142716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6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9475" y="2339975"/>
            <a:ext cx="1700213" cy="555625"/>
          </a:xfrm>
          <a:prstGeom prst="wedgeRectCallout">
            <a:avLst>
              <a:gd name="adj1" fmla="val 50315"/>
              <a:gd name="adj2" fmla="val 158431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>
                <a:latin typeface="DIN" pitchFamily="2" charset="0"/>
              </a:rPr>
              <a:t>CINA</a:t>
            </a:r>
            <a:r>
              <a:rPr lang="it-IT" altLang="it-IT" sz="1000">
                <a:latin typeface="DIN" pitchFamily="2" charset="0"/>
              </a:rPr>
              <a:t> 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>
                <a:latin typeface="DIN" pitchFamily="2" charset="0"/>
              </a:rPr>
              <a:t>Shanghai International Studies University</a:t>
            </a:r>
          </a:p>
        </p:txBody>
      </p:sp>
      <p:sp>
        <p:nvSpPr>
          <p:cNvPr id="15" name="AutoShape 10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3725" y="3930650"/>
            <a:ext cx="1438275" cy="576263"/>
          </a:xfrm>
          <a:prstGeom prst="wedgeRectCallout">
            <a:avLst>
              <a:gd name="adj1" fmla="val -50125"/>
              <a:gd name="adj2" fmla="val 130454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 dirty="0">
                <a:latin typeface="DIN" pitchFamily="2" charset="0"/>
              </a:rPr>
              <a:t>BRASILE 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dirty="0" err="1">
                <a:latin typeface="DIN" pitchFamily="2" charset="0"/>
              </a:rPr>
              <a:t>Universidade</a:t>
            </a:r>
            <a:r>
              <a:rPr lang="it-IT" altLang="it-IT" sz="1000" dirty="0">
                <a:latin typeface="DIN" pitchFamily="2" charset="0"/>
              </a:rPr>
              <a:t> de Sao Paulo</a:t>
            </a:r>
          </a:p>
        </p:txBody>
      </p:sp>
      <p:sp>
        <p:nvSpPr>
          <p:cNvPr id="16" name="AutoShape 16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80782" y="4560089"/>
            <a:ext cx="1077913" cy="503237"/>
          </a:xfrm>
          <a:prstGeom prst="wedgeRectCallout">
            <a:avLst>
              <a:gd name="adj1" fmla="val 53718"/>
              <a:gd name="adj2" fmla="val -134476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 dirty="0">
                <a:latin typeface="DIN" pitchFamily="2" charset="0"/>
              </a:rPr>
              <a:t>MALESIA</a:t>
            </a:r>
            <a:r>
              <a:rPr lang="it-IT" altLang="it-IT" sz="1000" dirty="0">
                <a:latin typeface="DIN" pitchFamily="2" charset="0"/>
              </a:rPr>
              <a:t> 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dirty="0" err="1">
                <a:latin typeface="DIN" pitchFamily="2" charset="0"/>
              </a:rPr>
              <a:t>Malaya</a:t>
            </a:r>
            <a:r>
              <a:rPr lang="it-IT" altLang="it-IT" sz="1000" dirty="0">
                <a:latin typeface="DIN" pitchFamily="2" charset="0"/>
              </a:rPr>
              <a:t> University</a:t>
            </a:r>
          </a:p>
        </p:txBody>
      </p:sp>
      <p:sp>
        <p:nvSpPr>
          <p:cNvPr id="17" name="AutoShape 16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6463" y="3633788"/>
            <a:ext cx="1700212" cy="555625"/>
          </a:xfrm>
          <a:prstGeom prst="wedgeRectCallout">
            <a:avLst>
              <a:gd name="adj1" fmla="val -48106"/>
              <a:gd name="adj2" fmla="val -119694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>
                <a:latin typeface="DIN" pitchFamily="2" charset="0"/>
              </a:rPr>
              <a:t>MONTENEGRO</a:t>
            </a:r>
            <a:r>
              <a:rPr lang="it-IT" altLang="it-IT" sz="1000">
                <a:latin typeface="DIN" pitchFamily="2" charset="0"/>
              </a:rPr>
              <a:t> 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>
                <a:latin typeface="DIN" pitchFamily="2" charset="0"/>
              </a:rPr>
              <a:t>Università del Montenegro</a:t>
            </a:r>
          </a:p>
        </p:txBody>
      </p:sp>
      <p:pic>
        <p:nvPicPr>
          <p:cNvPr id="4404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746250"/>
            <a:ext cx="19986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0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70550" y="5434003"/>
            <a:ext cx="1438275" cy="576263"/>
          </a:xfrm>
          <a:prstGeom prst="wedgeRectCallout">
            <a:avLst>
              <a:gd name="adj1" fmla="val -56483"/>
              <a:gd name="adj2" fmla="val -69480"/>
            </a:avLst>
          </a:prstGeom>
          <a:solidFill>
            <a:srgbClr val="FFFFFF">
              <a:alpha val="30196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b="1" u="sng" dirty="0">
                <a:latin typeface="DIN" pitchFamily="2" charset="0"/>
              </a:rPr>
              <a:t>MADAGASCAR </a:t>
            </a:r>
          </a:p>
          <a:p>
            <a:pPr algn="ctr" eaLnBrk="1" hangingPunct="1">
              <a:lnSpc>
                <a:spcPts val="1000"/>
              </a:lnSpc>
              <a:spcBef>
                <a:spcPts val="500"/>
              </a:spcBef>
            </a:pPr>
            <a:r>
              <a:rPr lang="it-IT" altLang="it-IT" sz="1000" dirty="0">
                <a:latin typeface="DIN" pitchFamily="2" charset="0"/>
              </a:rPr>
              <a:t>IEP Madagascar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10" grpId="0" animBg="1"/>
      <p:bldP spid="256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772816"/>
            <a:ext cx="7918450" cy="35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Dover organizzare viaggio e soggiorno, prepararsi all’attività,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adattarsi a un nuovo contesto di studio, vivere lontano dagli affetti e modificare le proprie consuetudini: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ne vale la pena?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545"/>
            <a:ext cx="4868464" cy="9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3318" name="Rettangolo 2"/>
          <p:cNvSpPr>
            <a:spLocks noChangeArrowheads="1"/>
          </p:cNvSpPr>
          <p:nvPr/>
        </p:nvSpPr>
        <p:spPr bwMode="auto">
          <a:xfrm>
            <a:off x="539750" y="1400175"/>
            <a:ext cx="8135938" cy="538609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it-IT" altLang="it-IT" sz="1000" b="1" dirty="0"/>
          </a:p>
          <a:p>
            <a:pPr algn="ctr">
              <a:defRPr/>
            </a:pPr>
            <a:r>
              <a:rPr lang="it-IT" sz="2000" b="1" dirty="0">
                <a:solidFill>
                  <a:srgbClr val="0000FF"/>
                </a:solidFill>
                <a:latin typeface="+mj-lt"/>
                <a:ea typeface="ＭＳ Ｐゴシック" pitchFamily="1" charset="-128"/>
              </a:rPr>
              <a:t>Quali vantaggi all’</a:t>
            </a:r>
            <a:r>
              <a:rPr lang="it-IT" sz="2000" b="1" dirty="0" err="1">
                <a:solidFill>
                  <a:srgbClr val="0000FF"/>
                </a:solidFill>
                <a:latin typeface="+mj-lt"/>
                <a:ea typeface="ＭＳ Ｐゴシック" pitchFamily="1" charset="-128"/>
              </a:rPr>
              <a:t>Unistrapg</a:t>
            </a:r>
            <a:endParaRPr lang="it-IT" altLang="it-IT" sz="200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it-IT" altLang="it-IT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j-lt"/>
              </a:rPr>
              <a:t>Ambiente internazionale </a:t>
            </a:r>
            <a:r>
              <a:rPr lang="it-IT" altLang="it-IT" sz="1800" dirty="0">
                <a:latin typeface="+mj-lt"/>
              </a:rPr>
              <a:t>e multiculturale</a:t>
            </a:r>
          </a:p>
          <a:p>
            <a:pPr algn="just">
              <a:defRPr/>
            </a:pPr>
            <a:endParaRPr lang="it-IT" altLang="it-IT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800" dirty="0">
                <a:latin typeface="+mj-lt"/>
                <a:ea typeface="ＭＳ Ｐゴシック"/>
              </a:rPr>
              <a:t>Ai primi posti in Italia per il </a:t>
            </a:r>
            <a:r>
              <a:rPr lang="it-IT" altLang="it-IT" sz="1800" b="1" dirty="0">
                <a:latin typeface="+mj-lt"/>
                <a:ea typeface="ＭＳ Ｐゴシック"/>
              </a:rPr>
              <a:t>rapporto fra il numero degli studenti in mobilità ed il numero degli iscritti 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altLang="it-IT" sz="1800" b="1" dirty="0">
              <a:latin typeface="+mj-lt"/>
              <a:ea typeface="ＭＳ Ｐゴシック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j-lt"/>
                <a:ea typeface="ＭＳ Ｐゴシック"/>
              </a:rPr>
              <a:t>La percentuale di Crediti conseguiti all’estero dagli studenti regolari sul totale dei Crediti conseguiti dagli studenti entro la durata normale dei corsi è quasi il doppio rispetto alla media degli Atenei Italiani</a:t>
            </a:r>
            <a:endParaRPr lang="it-IT" altLang="it-IT" dirty="0">
              <a:latin typeface="+mj-lt"/>
              <a:ea typeface="ＭＳ Ｐゴシック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altLang="it-IT" sz="1800" b="1" dirty="0">
              <a:latin typeface="+mj-lt"/>
              <a:ea typeface="ＭＳ Ｐゴシック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j-lt"/>
              </a:rPr>
              <a:t>Graduatorie esaurite</a:t>
            </a:r>
            <a:r>
              <a:rPr lang="it-IT" altLang="it-IT" sz="1800" dirty="0">
                <a:latin typeface="+mj-lt"/>
              </a:rPr>
              <a:t>, altissima probabilità di assegnazione di una borsa di mobilità;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it-IT" altLang="it-IT" sz="1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j-lt"/>
                <a:ea typeface="ＭＳ Ｐゴシック"/>
              </a:rPr>
              <a:t>Velocità </a:t>
            </a:r>
            <a:r>
              <a:rPr lang="it-IT" altLang="it-IT" sz="1800" dirty="0">
                <a:latin typeface="+mj-lt"/>
                <a:ea typeface="ＭＳ Ｐゴシック"/>
              </a:rPr>
              <a:t>e</a:t>
            </a:r>
            <a:r>
              <a:rPr lang="it-IT" altLang="it-IT" sz="1800" b="1" dirty="0">
                <a:latin typeface="+mj-lt"/>
                <a:ea typeface="ＭＳ Ｐゴシック"/>
              </a:rPr>
              <a:t> flessibilità </a:t>
            </a:r>
            <a:r>
              <a:rPr lang="it-IT" altLang="it-IT" sz="1800" dirty="0">
                <a:latin typeface="+mj-lt"/>
                <a:ea typeface="ＭＳ Ｐゴシック"/>
              </a:rPr>
              <a:t>del </a:t>
            </a:r>
            <a:r>
              <a:rPr lang="it-IT" altLang="it-IT" sz="1800" b="1" dirty="0">
                <a:latin typeface="+mj-lt"/>
                <a:ea typeface="ＭＳ Ｐゴシック"/>
              </a:rPr>
              <a:t>riconoscimento accademico </a:t>
            </a:r>
            <a:r>
              <a:rPr lang="it-IT" altLang="it-IT" sz="1800" dirty="0">
                <a:latin typeface="+mj-lt"/>
                <a:ea typeface="ＭＳ Ｐゴシック"/>
              </a:rPr>
              <a:t>della mobilità, riconoscimento di 1 punto in sede di tesi </a:t>
            </a:r>
            <a:endParaRPr lang="it-IT" altLang="it-IT" sz="1800" dirty="0">
              <a:latin typeface="+mj-lt"/>
              <a:ea typeface="ＭＳ Ｐゴシック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altLang="it-IT" sz="1800" dirty="0">
              <a:latin typeface="+mj-lt"/>
              <a:ea typeface="ＭＳ Ｐゴシック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800" b="1" dirty="0">
                <a:latin typeface="+mj-lt"/>
              </a:rPr>
              <a:t>Sostegno economico</a:t>
            </a:r>
            <a:r>
              <a:rPr lang="it-IT" altLang="it-IT" sz="1800" dirty="0">
                <a:latin typeface="+mj-lt"/>
              </a:rPr>
              <a:t>: contributi di Ateneo per la mobilità</a:t>
            </a:r>
          </a:p>
        </p:txBody>
      </p:sp>
    </p:spTree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700213"/>
            <a:ext cx="8229600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it-IT" altLang="it-IT" sz="1800" b="1" dirty="0"/>
          </a:p>
          <a:p>
            <a:pPr marL="0" indent="0" algn="ctr">
              <a:buFontTx/>
              <a:buNone/>
            </a:pPr>
            <a:r>
              <a:rPr lang="it-IT" altLang="it-IT" sz="1800" b="1" dirty="0"/>
              <a:t>Servizio Erasmus e mobilità</a:t>
            </a:r>
            <a:endParaRPr lang="it-IT" altLang="it-IT" sz="1800" b="1" dirty="0">
              <a:cs typeface="Arial"/>
            </a:endParaRPr>
          </a:p>
          <a:p>
            <a:pPr marL="0" indent="0" algn="ctr">
              <a:buFontTx/>
              <a:buNone/>
            </a:pPr>
            <a:r>
              <a:rPr lang="it-IT" altLang="it-IT" sz="1800" dirty="0"/>
              <a:t>Palazzo Gallenga – I piano</a:t>
            </a:r>
            <a:endParaRPr lang="it-IT" altLang="it-IT" sz="1800" dirty="0">
              <a:cs typeface="Arial"/>
            </a:endParaRPr>
          </a:p>
          <a:p>
            <a:pPr marL="0" indent="0" algn="ctr">
              <a:buFontTx/>
              <a:buNone/>
            </a:pPr>
            <a:endParaRPr lang="it-IT" altLang="it-IT" sz="1800" dirty="0"/>
          </a:p>
          <a:p>
            <a:pPr marL="0" indent="0" algn="ctr">
              <a:buFontTx/>
              <a:buNone/>
            </a:pPr>
            <a:r>
              <a:rPr lang="it-IT" altLang="it-IT" sz="1800" dirty="0"/>
              <a:t>Tel. 075 5746266 – 301</a:t>
            </a:r>
            <a:endParaRPr lang="it-IT" altLang="it-IT" sz="1800" dirty="0">
              <a:cs typeface="Arial"/>
            </a:endParaRPr>
          </a:p>
          <a:p>
            <a:pPr marL="0" indent="0" algn="ctr">
              <a:buFontTx/>
              <a:buNone/>
            </a:pPr>
            <a:r>
              <a:rPr lang="it-IT" altLang="it-IT" sz="1800" dirty="0"/>
              <a:t>Email: </a:t>
            </a:r>
            <a:r>
              <a:rPr lang="it-IT" altLang="it-IT" sz="1800" dirty="0">
                <a:hlinkClick r:id="rId2"/>
              </a:rPr>
              <a:t>erasmus@unistrapg.it</a:t>
            </a:r>
            <a:endParaRPr lang="it-IT" altLang="it-IT" sz="1800" dirty="0"/>
          </a:p>
          <a:p>
            <a:pPr marL="0" indent="0" algn="ctr">
              <a:buFontTx/>
              <a:buNone/>
            </a:pPr>
            <a:endParaRPr lang="it-IT" altLang="it-IT" sz="1800" dirty="0"/>
          </a:p>
          <a:p>
            <a:pPr marL="0" indent="0" algn="ctr">
              <a:buFontTx/>
              <a:buNone/>
            </a:pPr>
            <a:r>
              <a:rPr lang="it-IT" altLang="it-IT" sz="1800" dirty="0"/>
              <a:t>ricevimento:</a:t>
            </a:r>
            <a:endParaRPr lang="it-IT" altLang="it-IT" sz="1800" dirty="0">
              <a:cs typeface="Arial"/>
            </a:endParaRPr>
          </a:p>
          <a:p>
            <a:pPr marL="0" indent="0" algn="ctr">
              <a:buFontTx/>
              <a:buNone/>
            </a:pPr>
            <a:endParaRPr lang="it-IT" altLang="it-IT" sz="1000" dirty="0"/>
          </a:p>
          <a:p>
            <a:pPr marL="0" indent="0" algn="ctr">
              <a:buFontTx/>
              <a:buNone/>
            </a:pPr>
            <a:r>
              <a:rPr lang="it-IT" altLang="it-IT" sz="1800" b="1" dirty="0"/>
              <a:t>Il ricevimento verrà fissato in presenza o a distanza previo appuntamento da concordare tramite email almeno 24 h prima</a:t>
            </a:r>
            <a:endParaRPr lang="it-IT" altLang="it-IT" sz="1800" b="1" dirty="0">
              <a:cs typeface="Arial"/>
            </a:endParaRPr>
          </a:p>
          <a:p>
            <a:pPr marL="0" indent="0" algn="ctr">
              <a:buFontTx/>
              <a:buNone/>
            </a:pPr>
            <a:endParaRPr lang="it-IT" altLang="it-IT" sz="1000" dirty="0"/>
          </a:p>
          <a:p>
            <a:pPr marL="0" indent="0" algn="ctr">
              <a:buFontTx/>
              <a:buNone/>
            </a:pPr>
            <a:r>
              <a:rPr lang="it-IT" altLang="it-IT" sz="1800" dirty="0"/>
              <a:t>Link: </a:t>
            </a:r>
            <a:r>
              <a:rPr lang="it-IT" altLang="it-IT" sz="1800" dirty="0">
                <a:hlinkClick r:id="rId3"/>
              </a:rPr>
              <a:t>www.unistrapg.it</a:t>
            </a:r>
            <a:r>
              <a:rPr lang="it-IT" altLang="it-IT" sz="1800" dirty="0"/>
              <a:t> -&gt; Studenti Erasmus e Mobilità</a:t>
            </a:r>
            <a:endParaRPr lang="it-IT" altLang="it-IT" sz="1800" dirty="0">
              <a:cs typeface="Arial"/>
            </a:endParaRPr>
          </a:p>
          <a:p>
            <a:pPr marL="0" indent="0" algn="ctr">
              <a:buFontTx/>
              <a:buNone/>
            </a:pPr>
            <a:endParaRPr lang="it-IT" altLang="it-IT" sz="2400" dirty="0"/>
          </a:p>
        </p:txBody>
      </p:sp>
      <p:sp>
        <p:nvSpPr>
          <p:cNvPr id="46083" name="Text Box 17"/>
          <p:cNvSpPr txBox="1">
            <a:spLocks noChangeArrowheads="1"/>
          </p:cNvSpPr>
          <p:nvPr/>
        </p:nvSpPr>
        <p:spPr bwMode="auto">
          <a:xfrm>
            <a:off x="684213" y="180975"/>
            <a:ext cx="7775575" cy="1090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it-IT" sz="3600" b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altLang="it-IT" sz="3600" b="1">
              <a:latin typeface="Arial" panose="020B0604020202020204" pitchFamily="34" charset="0"/>
            </a:endParaRPr>
          </a:p>
        </p:txBody>
      </p:sp>
      <p:pic>
        <p:nvPicPr>
          <p:cNvPr id="46084" name="Immagin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42481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772816"/>
            <a:ext cx="7918450" cy="353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333333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L’Università per Stranieri di Perugia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u="sng" dirty="0">
                <a:solidFill>
                  <a:srgbClr val="333333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È </a:t>
            </a:r>
            <a:r>
              <a:rPr lang="it-IT" sz="3200" b="1" u="sng" dirty="0">
                <a:solidFill>
                  <a:srgbClr val="333333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convinta di 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dirty="0">
                <a:solidFill>
                  <a:srgbClr val="333333"/>
                </a:solidFill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e lo ritiene UN INVESTIMENTO per la CRESCITA PERSONALE, lo STUDIO, il LAVORO, e la SOCIETÀ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rgbClr val="333333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</a:rPr>
              <a:t>PER ALMENO 4 VALIDE RAGIONI…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5417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412776"/>
            <a:ext cx="7918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latin typeface="+mj-lt"/>
              </a:rPr>
              <a:t>1</a:t>
            </a:r>
          </a:p>
          <a:p>
            <a:pPr algn="ctr" eaLnBrk="1" hangingPunct="1"/>
            <a:r>
              <a:rPr lang="it-IT" altLang="it-IT" sz="2800" b="1" dirty="0">
                <a:latin typeface="+mj-lt"/>
              </a:rPr>
              <a:t>ALLARGA I PROPRI ORIZZONTI CULTURALI</a:t>
            </a:r>
          </a:p>
        </p:txBody>
      </p:sp>
      <p:sp>
        <p:nvSpPr>
          <p:cNvPr id="6149" name="Rettangolo 1"/>
          <p:cNvSpPr>
            <a:spLocks noChangeArrowheads="1"/>
          </p:cNvSpPr>
          <p:nvPr/>
        </p:nvSpPr>
        <p:spPr bwMode="auto">
          <a:xfrm>
            <a:off x="685800" y="2935997"/>
            <a:ext cx="8137525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 sz="1500" dirty="0"/>
          </a:p>
          <a:p>
            <a:pPr algn="ctr"/>
            <a:r>
              <a:rPr lang="it-IT" altLang="it-IT" sz="2800" dirty="0">
                <a:latin typeface="+mj-lt"/>
              </a:rPr>
              <a:t>Un’esperienza all’estero </a:t>
            </a:r>
            <a:r>
              <a:rPr lang="it-IT" altLang="it-IT" sz="2800" b="1" dirty="0">
                <a:latin typeface="+mj-lt"/>
              </a:rPr>
              <a:t>“apre la mente”: </a:t>
            </a:r>
            <a:r>
              <a:rPr lang="it-IT" altLang="it-IT" sz="2800" dirty="0">
                <a:latin typeface="+mj-lt"/>
              </a:rPr>
              <a:t>incontrare persone nuove, culture differenti, provare stimoli inaspettati, uscire dalla propria zona di comfort permette di vedere le cose sotto prospettive diverse, di amplificare le </a:t>
            </a:r>
            <a:r>
              <a:rPr lang="it-IT" altLang="it-IT" sz="2800" b="1" dirty="0">
                <a:latin typeface="+mj-lt"/>
              </a:rPr>
              <a:t>proprie capacità di comprensione </a:t>
            </a:r>
            <a:r>
              <a:rPr lang="it-IT" altLang="it-IT" sz="2800" dirty="0">
                <a:latin typeface="+mj-lt"/>
              </a:rPr>
              <a:t>di </a:t>
            </a:r>
            <a:r>
              <a:rPr lang="it-IT" altLang="it-IT" sz="2800" b="1" dirty="0">
                <a:latin typeface="+mj-lt"/>
              </a:rPr>
              <a:t>stimolare la creatività</a:t>
            </a:r>
            <a:r>
              <a:rPr lang="it-IT" altLang="it-IT" sz="2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975511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412776"/>
            <a:ext cx="7918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latin typeface="+mj-lt"/>
              </a:rPr>
              <a:t>2</a:t>
            </a:r>
          </a:p>
          <a:p>
            <a:pPr algn="ctr" eaLnBrk="1" hangingPunct="1"/>
            <a:r>
              <a:rPr lang="it-IT" altLang="it-IT" sz="2800" b="1" dirty="0">
                <a:latin typeface="+mj-lt"/>
              </a:rPr>
              <a:t>COMPLETA LA PROPRIA FORMAZIONE</a:t>
            </a:r>
          </a:p>
        </p:txBody>
      </p:sp>
      <p:sp>
        <p:nvSpPr>
          <p:cNvPr id="6149" name="Rettangolo 1"/>
          <p:cNvSpPr>
            <a:spLocks noChangeArrowheads="1"/>
          </p:cNvSpPr>
          <p:nvPr/>
        </p:nvSpPr>
        <p:spPr bwMode="auto">
          <a:xfrm>
            <a:off x="685800" y="2935997"/>
            <a:ext cx="8137525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 sz="1500" dirty="0"/>
          </a:p>
          <a:p>
            <a:pPr lvl="0" algn="ctr"/>
            <a:r>
              <a:rPr lang="it-IT" sz="2800" dirty="0">
                <a:latin typeface="+mj-lt"/>
              </a:rPr>
              <a:t>Sperimentare un sistema formativo diverso completa la </a:t>
            </a:r>
            <a:r>
              <a:rPr lang="it-IT" sz="2800" b="1" dirty="0">
                <a:latin typeface="+mj-lt"/>
              </a:rPr>
              <a:t>preparazione professionale</a:t>
            </a:r>
            <a:r>
              <a:rPr lang="it-IT" sz="2800" dirty="0">
                <a:latin typeface="+mj-lt"/>
              </a:rPr>
              <a:t>, aggiungendo </a:t>
            </a:r>
            <a:r>
              <a:rPr lang="it-IT" sz="2800" b="1" dirty="0">
                <a:latin typeface="+mj-lt"/>
              </a:rPr>
              <a:t>nuove prospettive</a:t>
            </a:r>
            <a:r>
              <a:rPr lang="it-IT" sz="2800" dirty="0">
                <a:latin typeface="+mj-lt"/>
              </a:rPr>
              <a:t>, complementari a quelle consuete.</a:t>
            </a:r>
          </a:p>
        </p:txBody>
      </p:sp>
    </p:spTree>
    <p:extLst>
      <p:ext uri="{BB962C8B-B14F-4D97-AF65-F5344CB8AC3E}">
        <p14:creationId xmlns:p14="http://schemas.microsoft.com/office/powerpoint/2010/main" val="3458496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412776"/>
            <a:ext cx="7918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latin typeface="+mj-lt"/>
              </a:rPr>
              <a:t>3</a:t>
            </a:r>
          </a:p>
          <a:p>
            <a:pPr algn="ctr" eaLnBrk="1" hangingPunct="1"/>
            <a:r>
              <a:rPr lang="it-IT" altLang="it-IT" sz="2800" b="1" dirty="0">
                <a:latin typeface="+mj-lt"/>
              </a:rPr>
              <a:t>RAFFORZA LE CAPACITÀ RELAZIONALI</a:t>
            </a:r>
          </a:p>
        </p:txBody>
      </p:sp>
      <p:sp>
        <p:nvSpPr>
          <p:cNvPr id="6149" name="Rettangolo 1"/>
          <p:cNvSpPr>
            <a:spLocks noChangeArrowheads="1"/>
          </p:cNvSpPr>
          <p:nvPr/>
        </p:nvSpPr>
        <p:spPr bwMode="auto">
          <a:xfrm>
            <a:off x="685800" y="2935997"/>
            <a:ext cx="8137525" cy="214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 sz="1500" dirty="0"/>
          </a:p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it-IT" sz="28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Un soggiorno all’estero stimola lo sviluppo delle capacità di relazione in ambito internazionale, favorendo l’interazione con persone provenienti da molti paesi diversi.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790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265245"/>
            <a:ext cx="79184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latin typeface="+mj-lt"/>
              </a:rPr>
              <a:t>4</a:t>
            </a:r>
          </a:p>
          <a:p>
            <a:pPr algn="ctr" eaLnBrk="1" hangingPunct="1"/>
            <a:r>
              <a:rPr lang="it-IT" altLang="it-IT" sz="2800" b="1" dirty="0">
                <a:latin typeface="+mj-lt"/>
              </a:rPr>
              <a:t>MIGLIORA E CARATTERIZZA IL CURRICULUM VITAE</a:t>
            </a:r>
          </a:p>
        </p:txBody>
      </p:sp>
      <p:sp>
        <p:nvSpPr>
          <p:cNvPr id="6149" name="Rettangolo 1"/>
          <p:cNvSpPr>
            <a:spLocks noChangeArrowheads="1"/>
          </p:cNvSpPr>
          <p:nvPr/>
        </p:nvSpPr>
        <p:spPr bwMode="auto">
          <a:xfrm>
            <a:off x="685800" y="2801961"/>
            <a:ext cx="81375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Un curriculum che vanta un’esperienza internazionale è un curriculum che dimostra </a:t>
            </a:r>
            <a:r>
              <a:rPr lang="it-IT" altLang="it-IT" sz="2800" b="1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flessibilità</a:t>
            </a:r>
            <a:r>
              <a:rPr lang="it-IT" altLang="it-IT" sz="28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altLang="it-IT" sz="2800" b="1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capacità di adattamento</a:t>
            </a:r>
            <a:r>
              <a:rPr lang="it-IT" altLang="it-IT" sz="28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altLang="it-IT" sz="2800" b="1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curiosità</a:t>
            </a:r>
            <a:r>
              <a:rPr lang="it-IT" altLang="it-IT" sz="28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tutte doti molto apprezzate in tutti i settori lavorativi!</a:t>
            </a:r>
          </a:p>
          <a:p>
            <a:pPr algn="ctr">
              <a:defRPr/>
            </a:pPr>
            <a:r>
              <a:rPr lang="it-IT" altLang="it-IT" sz="2800" dirty="0">
                <a:latin typeface="inherit"/>
              </a:rPr>
              <a:t>E’ elemento noto che i datori di lavoro valutino positivamente un’esperienza all’estero nel curriculum: ne riconoscono il </a:t>
            </a:r>
            <a:r>
              <a:rPr lang="it-IT" altLang="it-IT" sz="2800" b="1" dirty="0">
                <a:latin typeface="inherit"/>
              </a:rPr>
              <a:t>valore formativo </a:t>
            </a:r>
            <a:r>
              <a:rPr lang="it-IT" altLang="it-IT" sz="2800" dirty="0">
                <a:latin typeface="inherit"/>
              </a:rPr>
              <a:t>e il </a:t>
            </a:r>
            <a:r>
              <a:rPr lang="it-IT" altLang="it-IT" sz="2800" b="1" dirty="0">
                <a:latin typeface="inherit"/>
              </a:rPr>
              <a:t>merito</a:t>
            </a:r>
            <a:r>
              <a:rPr lang="it-IT" altLang="it-IT" sz="2800" dirty="0">
                <a:latin typeface="inherit"/>
              </a:rPr>
              <a:t>.</a:t>
            </a:r>
            <a:endParaRPr lang="it-IT" altLang="it-IT" sz="2800" dirty="0">
              <a:solidFill>
                <a:srgbClr val="333333"/>
              </a:solidFill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5579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152400"/>
            <a:ext cx="6858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27088" y="333375"/>
            <a:ext cx="7561262" cy="646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latin typeface="Arial" panose="020B0604020202020204" pitchFamily="34" charset="0"/>
              </a:rPr>
              <a:t>Mobilità Internazionale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85800" y="1265245"/>
            <a:ext cx="79184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latin typeface="+mj-lt"/>
              </a:rPr>
              <a:t>4</a:t>
            </a:r>
          </a:p>
          <a:p>
            <a:pPr algn="ctr" eaLnBrk="1" hangingPunct="1"/>
            <a:r>
              <a:rPr lang="it-IT" altLang="it-IT" sz="2800" b="1" dirty="0">
                <a:latin typeface="+mj-lt"/>
              </a:rPr>
              <a:t>MIGLIORA E CARATTERIZZA IL CURRICULUM VITAE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3212976"/>
            <a:ext cx="7853432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altLang="it-IT" sz="2800" b="1" dirty="0">
                <a:latin typeface="inherit"/>
              </a:rPr>
              <a:t> Migliora le proprie prospettive lavorative</a:t>
            </a:r>
            <a:r>
              <a:rPr lang="it-IT" altLang="it-IT" sz="2800" dirty="0">
                <a:latin typeface="inherit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it-IT" altLang="it-IT" sz="2800" dirty="0">
                <a:latin typeface="inherit"/>
              </a:rPr>
              <a:t>accresce le proprie opportunità occupazionali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it-IT" altLang="it-IT" sz="2800" dirty="0">
                <a:latin typeface="inherit"/>
              </a:rPr>
              <a:t>permette di trovare lavoro più velocemente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it-IT" altLang="it-IT" sz="2800" dirty="0">
                <a:latin typeface="inherit"/>
              </a:rPr>
              <a:t>migliora le prospettive di carriera. </a:t>
            </a:r>
          </a:p>
        </p:txBody>
      </p:sp>
    </p:spTree>
    <p:extLst>
      <p:ext uri="{BB962C8B-B14F-4D97-AF65-F5344CB8AC3E}">
        <p14:creationId xmlns:p14="http://schemas.microsoft.com/office/powerpoint/2010/main" val="151873073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800" dirty="0" smtClean="0">
            <a:latin typeface="Times New Roman" panose="02020603050405020304" pitchFamily="18" charset="0"/>
            <a:ea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1cca5f-26a8-47d6-8569-eafa9039571e" xsi:nil="true"/>
    <lcf76f155ced4ddcb4097134ff3c332f xmlns="a7ee4b41-5ec4-4106-84e3-cc62089304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D6654ECD44A3408A3F82D53B41CDDA" ma:contentTypeVersion="14" ma:contentTypeDescription="Creare un nuovo documento." ma:contentTypeScope="" ma:versionID="9424817f3ee4838732d25a67ab91db21">
  <xsd:schema xmlns:xsd="http://www.w3.org/2001/XMLSchema" xmlns:xs="http://www.w3.org/2001/XMLSchema" xmlns:p="http://schemas.microsoft.com/office/2006/metadata/properties" xmlns:ns2="a7ee4b41-5ec4-4106-84e3-cc62089304c5" xmlns:ns3="3b1cca5f-26a8-47d6-8569-eafa9039571e" targetNamespace="http://schemas.microsoft.com/office/2006/metadata/properties" ma:root="true" ma:fieldsID="7be61622304f0e031d00eb8ae9815f36" ns2:_="" ns3:_="">
    <xsd:import namespace="a7ee4b41-5ec4-4106-84e3-cc62089304c5"/>
    <xsd:import namespace="3b1cca5f-26a8-47d6-8569-eafa903957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e4b41-5ec4-4106-84e3-cc62089304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4356fcd5-e36e-4d7d-affe-a2ad913d59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cca5f-26a8-47d6-8569-eafa9039571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d0a2c81-2a7e-4b20-8723-27cd77d6a43d}" ma:internalName="TaxCatchAll" ma:showField="CatchAllData" ma:web="3b1cca5f-26a8-47d6-8569-eafa903957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C0C860-FEBD-46BF-8019-B4E6BAFE9B38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a7ee4b41-5ec4-4106-84e3-cc62089304c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b1cca5f-26a8-47d6-8569-eafa9039571e"/>
  </ds:schemaRefs>
</ds:datastoreItem>
</file>

<file path=customXml/itemProps2.xml><?xml version="1.0" encoding="utf-8"?>
<ds:datastoreItem xmlns:ds="http://schemas.openxmlformats.org/officeDocument/2006/customXml" ds:itemID="{D28CFB2F-0B34-4999-8BEE-4165CB400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ED214-138D-4FA7-AE24-189BE4DA5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e4b41-5ec4-4106-84e3-cc62089304c5"/>
    <ds:schemaRef ds:uri="3b1cca5f-26a8-47d6-8569-eafa90395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1934</Words>
  <Application>Microsoft Macintosh PowerPoint</Application>
  <PresentationFormat>Presentazione su schermo (4:3)</PresentationFormat>
  <Paragraphs>412</Paragraphs>
  <Slides>31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Calibri</vt:lpstr>
      <vt:lpstr>DIN</vt:lpstr>
      <vt:lpstr>inherit</vt:lpstr>
      <vt:lpstr>Times New Roman</vt:lpstr>
      <vt:lpstr>Verdana</vt:lpstr>
      <vt:lpstr>Wingdings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unistrapg 2004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unistrapg 2004</dc:creator>
  <cp:lastModifiedBy>Filippo Capruzzi</cp:lastModifiedBy>
  <cp:revision>903</cp:revision>
  <cp:lastPrinted>2022-11-08T10:22:47Z</cp:lastPrinted>
  <dcterms:created xsi:type="dcterms:W3CDTF">2010-03-11T08:07:49Z</dcterms:created>
  <dcterms:modified xsi:type="dcterms:W3CDTF">2022-12-01T07:50:37Z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0x0101007DD6654ECD44A3408A3F82D53B41CDDA</vt:lpwstr>
  </property>
  <property fmtid="{D5CDD505-2E9C-101B-9397-08002B2CF9AE}" pid="3" name="MediaServiceImageTags">
    <vt:lpwstr/>
  </property>
</Properties>
</file>