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430" r:id="rId5"/>
    <p:sldId id="502" r:id="rId6"/>
    <p:sldId id="492" r:id="rId7"/>
    <p:sldId id="383" r:id="rId8"/>
    <p:sldId id="475" r:id="rId9"/>
    <p:sldId id="493" r:id="rId10"/>
    <p:sldId id="501" r:id="rId11"/>
    <p:sldId id="494" r:id="rId12"/>
    <p:sldId id="495" r:id="rId13"/>
    <p:sldId id="496" r:id="rId14"/>
    <p:sldId id="497" r:id="rId15"/>
    <p:sldId id="498" r:id="rId16"/>
    <p:sldId id="499" r:id="rId17"/>
    <p:sldId id="500" r:id="rId18"/>
    <p:sldId id="486" r:id="rId19"/>
  </p:sldIdLst>
  <p:sldSz cx="9144000" cy="6858000" type="screen4x3"/>
  <p:notesSz cx="9926638" cy="6797675"/>
  <p:defaultTextStyle>
    <a:defPPr>
      <a:defRPr lang="it-IT"/>
    </a:defPPr>
    <a:lvl1pPr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150" autoAdjust="0"/>
  </p:normalViewPr>
  <p:slideViewPr>
    <p:cSldViewPr>
      <p:cViewPr varScale="1">
        <p:scale>
          <a:sx n="116" d="100"/>
          <a:sy n="116"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0538" cy="339725"/>
          </a:xfrm>
          <a:prstGeom prst="rect">
            <a:avLst/>
          </a:prstGeom>
        </p:spPr>
        <p:txBody>
          <a:bodyPr vert="horz" lIns="91257" tIns="45629" rIns="91257" bIns="45629" rtlCol="0"/>
          <a:lstStyle>
            <a:lvl1pPr algn="l">
              <a:lnSpc>
                <a:spcPct val="90000"/>
              </a:lnSpc>
              <a:defRPr sz="1200"/>
            </a:lvl1pPr>
          </a:lstStyle>
          <a:p>
            <a:pPr>
              <a:defRPr/>
            </a:pPr>
            <a:endParaRPr lang="it-IT"/>
          </a:p>
        </p:txBody>
      </p:sp>
      <p:sp>
        <p:nvSpPr>
          <p:cNvPr id="3" name="Segnaposto data 2"/>
          <p:cNvSpPr>
            <a:spLocks noGrp="1"/>
          </p:cNvSpPr>
          <p:nvPr>
            <p:ph type="dt" sz="quarter" idx="1"/>
          </p:nvPr>
        </p:nvSpPr>
        <p:spPr>
          <a:xfrm>
            <a:off x="5624513" y="0"/>
            <a:ext cx="4300537" cy="339725"/>
          </a:xfrm>
          <a:prstGeom prst="rect">
            <a:avLst/>
          </a:prstGeom>
        </p:spPr>
        <p:txBody>
          <a:bodyPr vert="horz" lIns="91257" tIns="45629" rIns="91257" bIns="45629" rtlCol="0"/>
          <a:lstStyle>
            <a:lvl1pPr algn="r">
              <a:lnSpc>
                <a:spcPct val="90000"/>
              </a:lnSpc>
              <a:defRPr sz="1200"/>
            </a:lvl1pPr>
          </a:lstStyle>
          <a:p>
            <a:pPr>
              <a:defRPr/>
            </a:pPr>
            <a:fld id="{CDA32344-D6B8-4116-B649-CE8FC5591B27}" type="datetimeFigureOut">
              <a:rPr lang="it-IT"/>
              <a:pPr>
                <a:defRPr/>
              </a:pPr>
              <a:t>17/04/2024</a:t>
            </a:fld>
            <a:endParaRPr lang="it-IT"/>
          </a:p>
        </p:txBody>
      </p:sp>
      <p:sp>
        <p:nvSpPr>
          <p:cNvPr id="4" name="Segnaposto piè di pagina 3"/>
          <p:cNvSpPr>
            <a:spLocks noGrp="1"/>
          </p:cNvSpPr>
          <p:nvPr>
            <p:ph type="ftr" sz="quarter" idx="2"/>
          </p:nvPr>
        </p:nvSpPr>
        <p:spPr>
          <a:xfrm>
            <a:off x="0" y="6456363"/>
            <a:ext cx="4300538" cy="339725"/>
          </a:xfrm>
          <a:prstGeom prst="rect">
            <a:avLst/>
          </a:prstGeom>
        </p:spPr>
        <p:txBody>
          <a:bodyPr vert="horz" lIns="91257" tIns="45629" rIns="91257" bIns="45629" rtlCol="0" anchor="b"/>
          <a:lstStyle>
            <a:lvl1pPr algn="l">
              <a:lnSpc>
                <a:spcPct val="90000"/>
              </a:lnSpc>
              <a:defRPr sz="1200"/>
            </a:lvl1pPr>
          </a:lstStyle>
          <a:p>
            <a:pPr>
              <a:defRPr/>
            </a:pPr>
            <a:endParaRPr lang="it-IT"/>
          </a:p>
        </p:txBody>
      </p:sp>
      <p:sp>
        <p:nvSpPr>
          <p:cNvPr id="5" name="Segnaposto numero diapositiva 4"/>
          <p:cNvSpPr>
            <a:spLocks noGrp="1"/>
          </p:cNvSpPr>
          <p:nvPr>
            <p:ph type="sldNum" sz="quarter" idx="3"/>
          </p:nvPr>
        </p:nvSpPr>
        <p:spPr>
          <a:xfrm>
            <a:off x="5624513" y="6456363"/>
            <a:ext cx="4300537" cy="339725"/>
          </a:xfrm>
          <a:prstGeom prst="rect">
            <a:avLst/>
          </a:prstGeom>
        </p:spPr>
        <p:txBody>
          <a:bodyPr vert="horz" wrap="square" lIns="91257" tIns="45629" rIns="91257" bIns="45629" numCol="1" anchor="b" anchorCtr="0" compatLnSpc="1">
            <a:prstTxWarp prst="textNoShape">
              <a:avLst/>
            </a:prstTxWarp>
          </a:bodyPr>
          <a:lstStyle>
            <a:lvl1pPr algn="r">
              <a:lnSpc>
                <a:spcPct val="90000"/>
              </a:lnSpc>
              <a:defRPr sz="1200" smtClean="0"/>
            </a:lvl1pPr>
          </a:lstStyle>
          <a:p>
            <a:pPr>
              <a:defRPr/>
            </a:pPr>
            <a:fld id="{8A5ACF95-180E-489D-B0A1-B0698AEAF96A}"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300538" cy="339725"/>
          </a:xfrm>
          <a:prstGeom prst="rect">
            <a:avLst/>
          </a:prstGeom>
          <a:noFill/>
          <a:ln w="9525">
            <a:noFill/>
            <a:miter lim="800000"/>
            <a:headEnd/>
            <a:tailEnd/>
          </a:ln>
        </p:spPr>
        <p:txBody>
          <a:bodyPr vert="horz" wrap="square" lIns="95724" tIns="47862" rIns="95724" bIns="47862" numCol="1" anchor="t" anchorCtr="0" compatLnSpc="1">
            <a:prstTxWarp prst="textNoShape">
              <a:avLst/>
            </a:prstTxWarp>
          </a:bodyPr>
          <a:lstStyle>
            <a:lvl1pPr defTabSz="956709">
              <a:lnSpc>
                <a:spcPct val="100000"/>
              </a:lnSpc>
              <a:defRPr sz="1300">
                <a:latin typeface="Arial" charset="0"/>
                <a:ea typeface="ＭＳ Ｐゴシック" pitchFamily="1" charset="-128"/>
              </a:defRPr>
            </a:lvl1pPr>
          </a:lstStyle>
          <a:p>
            <a:pPr>
              <a:defRPr/>
            </a:pPr>
            <a:endParaRPr lang="it-IT"/>
          </a:p>
        </p:txBody>
      </p:sp>
      <p:sp>
        <p:nvSpPr>
          <p:cNvPr id="4099" name="Rectangle 3"/>
          <p:cNvSpPr>
            <a:spLocks noGrp="1" noChangeArrowheads="1"/>
          </p:cNvSpPr>
          <p:nvPr>
            <p:ph type="dt" idx="1"/>
          </p:nvPr>
        </p:nvSpPr>
        <p:spPr bwMode="auto">
          <a:xfrm>
            <a:off x="5626100" y="0"/>
            <a:ext cx="4300538" cy="339725"/>
          </a:xfrm>
          <a:prstGeom prst="rect">
            <a:avLst/>
          </a:prstGeom>
          <a:noFill/>
          <a:ln w="9525">
            <a:noFill/>
            <a:miter lim="800000"/>
            <a:headEnd/>
            <a:tailEnd/>
          </a:ln>
        </p:spPr>
        <p:txBody>
          <a:bodyPr vert="horz" wrap="square" lIns="95724" tIns="47862" rIns="95724" bIns="47862" numCol="1" anchor="t" anchorCtr="0" compatLnSpc="1">
            <a:prstTxWarp prst="textNoShape">
              <a:avLst/>
            </a:prstTxWarp>
          </a:bodyPr>
          <a:lstStyle>
            <a:lvl1pPr algn="r" defTabSz="956709">
              <a:lnSpc>
                <a:spcPct val="100000"/>
              </a:lnSpc>
              <a:defRPr sz="1300">
                <a:latin typeface="Arial" charset="0"/>
                <a:ea typeface="ＭＳ Ｐゴシック" pitchFamily="1" charset="-128"/>
              </a:defRPr>
            </a:lvl1pPr>
          </a:lstStyle>
          <a:p>
            <a:pPr>
              <a:defRPr/>
            </a:pPr>
            <a:endParaRPr lang="it-IT"/>
          </a:p>
        </p:txBody>
      </p:sp>
      <p:sp>
        <p:nvSpPr>
          <p:cNvPr id="3076"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1325563" y="3228975"/>
            <a:ext cx="7275512" cy="3059113"/>
          </a:xfrm>
          <a:prstGeom prst="rect">
            <a:avLst/>
          </a:prstGeom>
          <a:noFill/>
          <a:ln w="9525">
            <a:noFill/>
            <a:miter lim="800000"/>
            <a:headEnd/>
            <a:tailEnd/>
          </a:ln>
        </p:spPr>
        <p:txBody>
          <a:bodyPr vert="horz" wrap="square" lIns="95724" tIns="47862" rIns="95724" bIns="47862"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p:cNvSpPr>
            <a:spLocks noGrp="1" noChangeArrowheads="1"/>
          </p:cNvSpPr>
          <p:nvPr>
            <p:ph type="ftr" sz="quarter" idx="4"/>
          </p:nvPr>
        </p:nvSpPr>
        <p:spPr bwMode="auto">
          <a:xfrm>
            <a:off x="0" y="6457950"/>
            <a:ext cx="4300538" cy="339725"/>
          </a:xfrm>
          <a:prstGeom prst="rect">
            <a:avLst/>
          </a:prstGeom>
          <a:noFill/>
          <a:ln w="9525">
            <a:noFill/>
            <a:miter lim="800000"/>
            <a:headEnd/>
            <a:tailEnd/>
          </a:ln>
        </p:spPr>
        <p:txBody>
          <a:bodyPr vert="horz" wrap="square" lIns="95724" tIns="47862" rIns="95724" bIns="47862" numCol="1" anchor="b" anchorCtr="0" compatLnSpc="1">
            <a:prstTxWarp prst="textNoShape">
              <a:avLst/>
            </a:prstTxWarp>
          </a:bodyPr>
          <a:lstStyle>
            <a:lvl1pPr defTabSz="956709">
              <a:lnSpc>
                <a:spcPct val="100000"/>
              </a:lnSpc>
              <a:defRPr sz="1300">
                <a:latin typeface="Arial" charset="0"/>
                <a:ea typeface="ＭＳ Ｐゴシック" pitchFamily="1" charset="-128"/>
              </a:defRPr>
            </a:lvl1pPr>
          </a:lstStyle>
          <a:p>
            <a:pPr>
              <a:defRPr/>
            </a:pPr>
            <a:endParaRPr lang="it-IT"/>
          </a:p>
        </p:txBody>
      </p:sp>
      <p:sp>
        <p:nvSpPr>
          <p:cNvPr id="4103" name="Rectangle 7"/>
          <p:cNvSpPr>
            <a:spLocks noGrp="1" noChangeArrowheads="1"/>
          </p:cNvSpPr>
          <p:nvPr>
            <p:ph type="sldNum" sz="quarter" idx="5"/>
          </p:nvPr>
        </p:nvSpPr>
        <p:spPr bwMode="auto">
          <a:xfrm>
            <a:off x="5626100" y="6457950"/>
            <a:ext cx="4300538" cy="339725"/>
          </a:xfrm>
          <a:prstGeom prst="rect">
            <a:avLst/>
          </a:prstGeom>
          <a:noFill/>
          <a:ln w="9525">
            <a:noFill/>
            <a:miter lim="800000"/>
            <a:headEnd/>
            <a:tailEnd/>
          </a:ln>
        </p:spPr>
        <p:txBody>
          <a:bodyPr vert="horz" wrap="square" lIns="95724" tIns="47862" rIns="95724" bIns="47862" numCol="1" anchor="b" anchorCtr="0" compatLnSpc="1">
            <a:prstTxWarp prst="textNoShape">
              <a:avLst/>
            </a:prstTxWarp>
          </a:bodyPr>
          <a:lstStyle>
            <a:lvl1pPr algn="r" defTabSz="955675">
              <a:defRPr sz="1300" smtClean="0">
                <a:latin typeface="Arial" panose="020B0604020202020204" pitchFamily="34" charset="0"/>
              </a:defRPr>
            </a:lvl1pPr>
          </a:lstStyle>
          <a:p>
            <a:pPr>
              <a:defRPr/>
            </a:pPr>
            <a:fld id="{D290909C-8C0A-4A73-BDED-B4B324D00F5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ChangeArrowheads="1" noTextEdit="1"/>
          </p:cNvSpPr>
          <p:nvPr>
            <p:ph type="sldImg"/>
          </p:nvPr>
        </p:nvSpPr>
        <p:spPr>
          <a:ln/>
        </p:spPr>
      </p:sp>
      <p:sp>
        <p:nvSpPr>
          <p:cNvPr id="6147"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6148"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1400">
                <a:solidFill>
                  <a:schemeClr val="tx1"/>
                </a:solidFill>
                <a:latin typeface="Verdana" panose="020B0604030504040204" pitchFamily="34" charset="0"/>
                <a:ea typeface="ＭＳ Ｐゴシック" panose="020B0600070205080204" pitchFamily="34" charset="-128"/>
              </a:defRPr>
            </a:lvl1pPr>
            <a:lvl2pPr marL="742950" indent="-285750" defTabSz="955675">
              <a:defRPr sz="1400">
                <a:solidFill>
                  <a:schemeClr val="tx1"/>
                </a:solidFill>
                <a:latin typeface="Verdana" panose="020B0604030504040204" pitchFamily="34" charset="0"/>
                <a:ea typeface="ＭＳ Ｐゴシック" panose="020B0600070205080204" pitchFamily="34" charset="-128"/>
              </a:defRPr>
            </a:lvl2pPr>
            <a:lvl3pPr marL="1143000" indent="-228600" defTabSz="955675">
              <a:defRPr sz="1400">
                <a:solidFill>
                  <a:schemeClr val="tx1"/>
                </a:solidFill>
                <a:latin typeface="Verdana" panose="020B0604030504040204" pitchFamily="34" charset="0"/>
                <a:ea typeface="ＭＳ Ｐゴシック" panose="020B0600070205080204" pitchFamily="34" charset="-128"/>
              </a:defRPr>
            </a:lvl3pPr>
            <a:lvl4pPr marL="1600200" indent="-228600" defTabSz="955675">
              <a:defRPr sz="1400">
                <a:solidFill>
                  <a:schemeClr val="tx1"/>
                </a:solidFill>
                <a:latin typeface="Verdana" panose="020B0604030504040204" pitchFamily="34" charset="0"/>
                <a:ea typeface="ＭＳ Ｐゴシック" panose="020B0600070205080204" pitchFamily="34" charset="-128"/>
              </a:defRPr>
            </a:lvl4pPr>
            <a:lvl5pPr marL="2057400" indent="-228600" defTabSz="955675">
              <a:defRPr sz="1400">
                <a:solidFill>
                  <a:schemeClr val="tx1"/>
                </a:solidFill>
                <a:latin typeface="Verdana" panose="020B0604030504040204" pitchFamily="34" charset="0"/>
                <a:ea typeface="ＭＳ Ｐゴシック" panose="020B0600070205080204" pitchFamily="34" charset="-128"/>
              </a:defRPr>
            </a:lvl5pPr>
            <a:lvl6pPr marL="25146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A2196D47-892E-4CB0-8AD3-FB1F8D90A19E}" type="slidenum">
              <a:rPr lang="it-IT" altLang="it-IT" sz="1300">
                <a:latin typeface="Arial" panose="020B0604020202020204" pitchFamily="34" charset="0"/>
              </a:rPr>
              <a:pPr/>
              <a:t>1</a:t>
            </a:fld>
            <a:endParaRPr lang="it-IT" altLang="it-IT" sz="13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10</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496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11</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83351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12</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8393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13</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75704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14</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0866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8BDD5-7443-40F3-5218-B8F4F55D7511}"/>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F3E92618-87CF-BF8F-07AB-8D4D7E6C84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15</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4DF682EE-33B0-3954-8599-EED58FF15748}"/>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E368F512-4B96-22AB-5A2D-3E8D6B7BA26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36762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ChangeArrowheads="1" noTextEdit="1"/>
          </p:cNvSpPr>
          <p:nvPr>
            <p:ph type="sldImg"/>
          </p:nvPr>
        </p:nvSpPr>
        <p:spPr>
          <a:ln/>
        </p:spPr>
      </p:sp>
      <p:sp>
        <p:nvSpPr>
          <p:cNvPr id="6147"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latin typeface="Arial" panose="020B0604020202020204" pitchFamily="34" charset="0"/>
              <a:ea typeface="ＭＳ Ｐゴシック" panose="020B0600070205080204" pitchFamily="34" charset="-128"/>
            </a:endParaRPr>
          </a:p>
        </p:txBody>
      </p:sp>
      <p:sp>
        <p:nvSpPr>
          <p:cNvPr id="6148"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1400">
                <a:solidFill>
                  <a:schemeClr val="tx1"/>
                </a:solidFill>
                <a:latin typeface="Verdana" panose="020B0604030504040204" pitchFamily="34" charset="0"/>
                <a:ea typeface="ＭＳ Ｐゴシック" panose="020B0600070205080204" pitchFamily="34" charset="-128"/>
              </a:defRPr>
            </a:lvl1pPr>
            <a:lvl2pPr marL="742950" indent="-285750" defTabSz="955675">
              <a:defRPr sz="1400">
                <a:solidFill>
                  <a:schemeClr val="tx1"/>
                </a:solidFill>
                <a:latin typeface="Verdana" panose="020B0604030504040204" pitchFamily="34" charset="0"/>
                <a:ea typeface="ＭＳ Ｐゴシック" panose="020B0600070205080204" pitchFamily="34" charset="-128"/>
              </a:defRPr>
            </a:lvl2pPr>
            <a:lvl3pPr marL="1143000" indent="-228600" defTabSz="955675">
              <a:defRPr sz="1400">
                <a:solidFill>
                  <a:schemeClr val="tx1"/>
                </a:solidFill>
                <a:latin typeface="Verdana" panose="020B0604030504040204" pitchFamily="34" charset="0"/>
                <a:ea typeface="ＭＳ Ｐゴシック" panose="020B0600070205080204" pitchFamily="34" charset="-128"/>
              </a:defRPr>
            </a:lvl3pPr>
            <a:lvl4pPr marL="1600200" indent="-228600" defTabSz="955675">
              <a:defRPr sz="1400">
                <a:solidFill>
                  <a:schemeClr val="tx1"/>
                </a:solidFill>
                <a:latin typeface="Verdana" panose="020B0604030504040204" pitchFamily="34" charset="0"/>
                <a:ea typeface="ＭＳ Ｐゴシック" panose="020B0600070205080204" pitchFamily="34" charset="-128"/>
              </a:defRPr>
            </a:lvl4pPr>
            <a:lvl5pPr marL="2057400" indent="-228600" defTabSz="955675">
              <a:defRPr sz="1400">
                <a:solidFill>
                  <a:schemeClr val="tx1"/>
                </a:solidFill>
                <a:latin typeface="Verdana" panose="020B0604030504040204" pitchFamily="34" charset="0"/>
                <a:ea typeface="ＭＳ Ｐゴシック" panose="020B0600070205080204" pitchFamily="34" charset="-128"/>
              </a:defRPr>
            </a:lvl5pPr>
            <a:lvl6pPr marL="25146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A2196D47-892E-4CB0-8AD3-FB1F8D90A19E}" type="slidenum">
              <a:rPr lang="it-IT" altLang="it-IT" sz="1300">
                <a:latin typeface="Arial" panose="020B0604020202020204" pitchFamily="34" charset="0"/>
              </a:rPr>
              <a:pPr/>
              <a:t>2</a:t>
            </a:fld>
            <a:endParaRPr lang="it-IT" altLang="it-IT" sz="1300">
              <a:latin typeface="Arial" panose="020B0604020202020204" pitchFamily="34" charset="0"/>
            </a:endParaRPr>
          </a:p>
        </p:txBody>
      </p:sp>
    </p:spTree>
    <p:extLst>
      <p:ext uri="{BB962C8B-B14F-4D97-AF65-F5344CB8AC3E}">
        <p14:creationId xmlns:p14="http://schemas.microsoft.com/office/powerpoint/2010/main" val="333595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ChangeArrowheads="1" noTextEdit="1"/>
          </p:cNvSpPr>
          <p:nvPr>
            <p:ph type="sldImg"/>
          </p:nvPr>
        </p:nvSpPr>
        <p:spPr>
          <a:ln/>
        </p:spPr>
      </p:sp>
      <p:sp>
        <p:nvSpPr>
          <p:cNvPr id="6147"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latin typeface="Arial" panose="020B0604020202020204" pitchFamily="34" charset="0"/>
              <a:ea typeface="ＭＳ Ｐゴシック" panose="020B0600070205080204" pitchFamily="34" charset="-128"/>
            </a:endParaRPr>
          </a:p>
        </p:txBody>
      </p:sp>
      <p:sp>
        <p:nvSpPr>
          <p:cNvPr id="6148"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1400">
                <a:solidFill>
                  <a:schemeClr val="tx1"/>
                </a:solidFill>
                <a:latin typeface="Verdana" panose="020B0604030504040204" pitchFamily="34" charset="0"/>
                <a:ea typeface="ＭＳ Ｐゴシック" panose="020B0600070205080204" pitchFamily="34" charset="-128"/>
              </a:defRPr>
            </a:lvl1pPr>
            <a:lvl2pPr marL="742950" indent="-285750" defTabSz="955675">
              <a:defRPr sz="1400">
                <a:solidFill>
                  <a:schemeClr val="tx1"/>
                </a:solidFill>
                <a:latin typeface="Verdana" panose="020B0604030504040204" pitchFamily="34" charset="0"/>
                <a:ea typeface="ＭＳ Ｐゴシック" panose="020B0600070205080204" pitchFamily="34" charset="-128"/>
              </a:defRPr>
            </a:lvl2pPr>
            <a:lvl3pPr marL="1143000" indent="-228600" defTabSz="955675">
              <a:defRPr sz="1400">
                <a:solidFill>
                  <a:schemeClr val="tx1"/>
                </a:solidFill>
                <a:latin typeface="Verdana" panose="020B0604030504040204" pitchFamily="34" charset="0"/>
                <a:ea typeface="ＭＳ Ｐゴシック" panose="020B0600070205080204" pitchFamily="34" charset="-128"/>
              </a:defRPr>
            </a:lvl3pPr>
            <a:lvl4pPr marL="1600200" indent="-228600" defTabSz="955675">
              <a:defRPr sz="1400">
                <a:solidFill>
                  <a:schemeClr val="tx1"/>
                </a:solidFill>
                <a:latin typeface="Verdana" panose="020B0604030504040204" pitchFamily="34" charset="0"/>
                <a:ea typeface="ＭＳ Ｐゴシック" panose="020B0600070205080204" pitchFamily="34" charset="-128"/>
              </a:defRPr>
            </a:lvl4pPr>
            <a:lvl5pPr marL="2057400" indent="-228600" defTabSz="955675">
              <a:defRPr sz="1400">
                <a:solidFill>
                  <a:schemeClr val="tx1"/>
                </a:solidFill>
                <a:latin typeface="Verdana" panose="020B0604030504040204" pitchFamily="34" charset="0"/>
                <a:ea typeface="ＭＳ Ｐゴシック" panose="020B0600070205080204" pitchFamily="34" charset="-128"/>
              </a:defRPr>
            </a:lvl5pPr>
            <a:lvl6pPr marL="25146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5675"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A2196D47-892E-4CB0-8AD3-FB1F8D90A19E}" type="slidenum">
              <a:rPr lang="it-IT" altLang="it-IT" sz="1300">
                <a:latin typeface="Arial" panose="020B0604020202020204" pitchFamily="34" charset="0"/>
              </a:rPr>
              <a:pPr/>
              <a:t>3</a:t>
            </a:fld>
            <a:endParaRPr lang="it-IT" altLang="it-IT" sz="1300">
              <a:latin typeface="Arial" panose="020B0604020202020204" pitchFamily="34" charset="0"/>
            </a:endParaRPr>
          </a:p>
        </p:txBody>
      </p:sp>
    </p:spTree>
    <p:extLst>
      <p:ext uri="{BB962C8B-B14F-4D97-AF65-F5344CB8AC3E}">
        <p14:creationId xmlns:p14="http://schemas.microsoft.com/office/powerpoint/2010/main" val="392027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962BCD32-E96F-49AE-B31E-F0BE50023DDA}" type="slidenum">
              <a:rPr lang="it-IT" altLang="it-IT" sz="1300">
                <a:latin typeface="Arial" panose="020B0604020202020204" pitchFamily="34" charset="0"/>
              </a:rPr>
              <a:pPr/>
              <a:t>4</a:t>
            </a:fld>
            <a:endParaRPr lang="it-IT" altLang="it-IT" sz="1300">
              <a:latin typeface="Arial" panose="020B0604020202020204" pitchFamily="34" charset="0"/>
            </a:endParaRPr>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7864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5</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1800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6</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46312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7</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4840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8</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68437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2DD0-1E72-7287-13D7-EC257DF1ABB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89FC0BDA-0AA4-8105-3CFD-577CDE84C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1400">
                <a:solidFill>
                  <a:schemeClr val="tx1"/>
                </a:solidFill>
                <a:latin typeface="Verdana" panose="020B0604030504040204" pitchFamily="34" charset="0"/>
                <a:ea typeface="ＭＳ Ｐゴシック" panose="020B0600070205080204" pitchFamily="34" charset="-128"/>
              </a:defRPr>
            </a:lvl1pPr>
            <a:lvl2pPr marL="742950" indent="-285750" defTabSz="952500">
              <a:defRPr sz="1400">
                <a:solidFill>
                  <a:schemeClr val="tx1"/>
                </a:solidFill>
                <a:latin typeface="Verdana" panose="020B0604030504040204" pitchFamily="34" charset="0"/>
                <a:ea typeface="ＭＳ Ｐゴシック" panose="020B0600070205080204" pitchFamily="34" charset="-128"/>
              </a:defRPr>
            </a:lvl2pPr>
            <a:lvl3pPr marL="1143000" indent="-228600" defTabSz="952500">
              <a:defRPr sz="1400">
                <a:solidFill>
                  <a:schemeClr val="tx1"/>
                </a:solidFill>
                <a:latin typeface="Verdana" panose="020B0604030504040204" pitchFamily="34" charset="0"/>
                <a:ea typeface="ＭＳ Ｐゴシック" panose="020B0600070205080204" pitchFamily="34" charset="-128"/>
              </a:defRPr>
            </a:lvl3pPr>
            <a:lvl4pPr marL="1600200" indent="-228600" defTabSz="952500">
              <a:defRPr sz="1400">
                <a:solidFill>
                  <a:schemeClr val="tx1"/>
                </a:solidFill>
                <a:latin typeface="Verdana" panose="020B0604030504040204" pitchFamily="34" charset="0"/>
                <a:ea typeface="ＭＳ Ｐゴシック" panose="020B0600070205080204" pitchFamily="34" charset="-128"/>
              </a:defRPr>
            </a:lvl4pPr>
            <a:lvl5pPr marL="2057400" indent="-228600" defTabSz="952500">
              <a:defRPr sz="1400">
                <a:solidFill>
                  <a:schemeClr val="tx1"/>
                </a:solidFill>
                <a:latin typeface="Verdana" panose="020B0604030504040204" pitchFamily="34" charset="0"/>
                <a:ea typeface="ＭＳ Ｐゴシック" panose="020B0600070205080204" pitchFamily="34" charset="-128"/>
              </a:defRPr>
            </a:lvl5pPr>
            <a:lvl6pPr marL="25146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25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412F184B-D778-4239-9F10-D3FE8FD6A35C}" type="slidenum">
              <a:rPr lang="it-IT" altLang="it-IT" sz="1300">
                <a:latin typeface="Arial" panose="020B0604020202020204" pitchFamily="34" charset="0"/>
              </a:rPr>
              <a:pPr/>
              <a:t>9</a:t>
            </a:fld>
            <a:endParaRPr lang="it-IT" altLang="it-IT" sz="1300">
              <a:latin typeface="Arial" panose="020B0604020202020204" pitchFamily="34" charset="0"/>
            </a:endParaRPr>
          </a:p>
        </p:txBody>
      </p:sp>
      <p:sp>
        <p:nvSpPr>
          <p:cNvPr id="8195" name="Rectangle 2">
            <a:extLst>
              <a:ext uri="{FF2B5EF4-FFF2-40B4-BE49-F238E27FC236}">
                <a16:creationId xmlns:a16="http://schemas.microsoft.com/office/drawing/2014/main" id="{F9A03CB1-3168-97FC-4C76-5FC4E499109C}"/>
              </a:ext>
            </a:extLst>
          </p:cNvPr>
          <p:cNvSpPr>
            <a:spLocks noGrp="1" noRot="1" noChangeAspect="1" noChangeArrowheads="1" noTextEdit="1"/>
          </p:cNvSpPr>
          <p:nvPr>
            <p:ph type="sldImg"/>
          </p:nvPr>
        </p:nvSpPr>
        <p:spPr>
          <a:solidFill>
            <a:srgbClr val="FFFFFF"/>
          </a:solidFill>
          <a:ln/>
        </p:spPr>
      </p:sp>
      <p:sp>
        <p:nvSpPr>
          <p:cNvPr id="8196" name="Rectangle 3">
            <a:extLst>
              <a:ext uri="{FF2B5EF4-FFF2-40B4-BE49-F238E27FC236}">
                <a16:creationId xmlns:a16="http://schemas.microsoft.com/office/drawing/2014/main" id="{33995BFE-1C80-12FC-F3EF-76F70F0B053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08837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306634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15472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56925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6611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277844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38995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00021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extLst>
      <p:ext uri="{BB962C8B-B14F-4D97-AF65-F5344CB8AC3E}">
        <p14:creationId xmlns:p14="http://schemas.microsoft.com/office/powerpoint/2010/main" val="75870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6886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52265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00518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textur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5800" y="228600"/>
            <a:ext cx="77724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p:cNvSpPr>
            <a:spLocks noChangeArrowheads="1"/>
          </p:cNvSpPr>
          <p:nvPr userDrawn="1"/>
        </p:nvSpPr>
        <p:spPr bwMode="auto">
          <a:xfrm>
            <a:off x="0" y="1143000"/>
            <a:ext cx="9144000" cy="2667000"/>
          </a:xfrm>
          <a:prstGeom prst="rect">
            <a:avLst/>
          </a:prstGeom>
          <a:solidFill>
            <a:schemeClr val="bg1"/>
          </a:solidFill>
          <a:ln>
            <a:noFill/>
          </a:ln>
        </p:spPr>
        <p:txBody>
          <a:bodyPr wrap="none" anchor="ctr"/>
          <a:lstStyle>
            <a:lvl1pPr>
              <a:defRPr sz="1400">
                <a:solidFill>
                  <a:schemeClr val="tx1"/>
                </a:solidFill>
                <a:latin typeface="Verdana" pitchFamily="34" charset="0"/>
                <a:ea typeface="ＭＳ Ｐゴシック" pitchFamily="1" charset="-128"/>
              </a:defRPr>
            </a:lvl1pPr>
            <a:lvl2pPr marL="742950" indent="-285750">
              <a:defRPr sz="1400">
                <a:solidFill>
                  <a:schemeClr val="tx1"/>
                </a:solidFill>
                <a:latin typeface="Verdana" pitchFamily="34" charset="0"/>
                <a:ea typeface="ＭＳ Ｐゴシック" pitchFamily="1" charset="-128"/>
              </a:defRPr>
            </a:lvl2pPr>
            <a:lvl3pPr marL="1143000" indent="-228600">
              <a:defRPr sz="1400">
                <a:solidFill>
                  <a:schemeClr val="tx1"/>
                </a:solidFill>
                <a:latin typeface="Verdana" pitchFamily="34" charset="0"/>
                <a:ea typeface="ＭＳ Ｐゴシック" pitchFamily="1" charset="-128"/>
              </a:defRPr>
            </a:lvl3pPr>
            <a:lvl4pPr marL="1600200" indent="-228600">
              <a:defRPr sz="1400">
                <a:solidFill>
                  <a:schemeClr val="tx1"/>
                </a:solidFill>
                <a:latin typeface="Verdana" pitchFamily="34" charset="0"/>
                <a:ea typeface="ＭＳ Ｐゴシック" pitchFamily="1" charset="-128"/>
              </a:defRPr>
            </a:lvl4pPr>
            <a:lvl5pPr marL="2057400" indent="-228600">
              <a:defRPr sz="1400">
                <a:solidFill>
                  <a:schemeClr val="tx1"/>
                </a:solidFill>
                <a:latin typeface="Verdana" pitchFamily="34" charset="0"/>
                <a:ea typeface="ＭＳ Ｐゴシック" pitchFamily="1" charset="-128"/>
              </a:defRPr>
            </a:lvl5pPr>
            <a:lvl6pPr marL="25146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6pPr>
            <a:lvl7pPr marL="29718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7pPr>
            <a:lvl8pPr marL="34290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8pPr>
            <a:lvl9pPr marL="38862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9pPr>
          </a:lstStyle>
          <a:p>
            <a:pPr>
              <a:lnSpc>
                <a:spcPct val="90000"/>
              </a:lnSpc>
              <a:defRPr/>
            </a:pPr>
            <a:endParaRPr lang="it-IT" altLang="it-IT"/>
          </a:p>
        </p:txBody>
      </p:sp>
    </p:spTree>
  </p:cSld>
  <p:clrMap bg1="lt1" tx1="dk1" bg2="lt2" tx2="dk2" accent1="accent1" accent2="accent2" accent3="accent3" accent4="accent4" accent5="accent5" accent6="accent6" hlink="hlink" folHlink="folHlink"/>
  <p:sldLayoutIdLst>
    <p:sldLayoutId id="2147485048" r:id="rId1"/>
    <p:sldLayoutId id="2147485049" r:id="rId2"/>
    <p:sldLayoutId id="2147485050" r:id="rId3"/>
    <p:sldLayoutId id="2147485051" r:id="rId4"/>
    <p:sldLayoutId id="2147485052" r:id="rId5"/>
    <p:sldLayoutId id="2147485053" r:id="rId6"/>
    <p:sldLayoutId id="2147485054" r:id="rId7"/>
    <p:sldLayoutId id="2147485055" r:id="rId8"/>
    <p:sldLayoutId id="2147485056" r:id="rId9"/>
    <p:sldLayoutId id="2147485057" r:id="rId10"/>
    <p:sldLayoutId id="214748505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viaggiaresicuri.it/hom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salute.gov.it/portale/assistenzaSanitaria/dettaglioContenutiAssistenzaSanitaria.jsp?lingua=italiano&amp;id=897&amp;area=Assistenza%20sanitaria&amp;menu=vuoto" TargetMode="External"/><Relationship Id="rId4" Type="http://schemas.openxmlformats.org/officeDocument/2006/relationships/hyperlink" Target="https://www.dovesiamonelmondo.it/hom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francesco.lampone@unistrapg.i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erasmus@unistrapg.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nistrapg.it/erasmus/approvazione-l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unistrapg.it/sites/default/files/docs/mobilita/la_extra_erasmus__0.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7"/>
          <p:cNvSpPr txBox="1">
            <a:spLocks noChangeArrowheads="1"/>
          </p:cNvSpPr>
          <p:nvPr/>
        </p:nvSpPr>
        <p:spPr bwMode="auto">
          <a:xfrm>
            <a:off x="684213" y="180975"/>
            <a:ext cx="7775575" cy="45797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endParaRPr lang="it-IT" altLang="it-IT" sz="3600" b="1" dirty="0">
              <a:latin typeface="Arial" panose="020B0604020202020204" pitchFamily="34" charset="0"/>
            </a:endParaRPr>
          </a:p>
          <a:p>
            <a:pPr algn="ctr" eaLnBrk="1" hangingPunct="1">
              <a:lnSpc>
                <a:spcPct val="90000"/>
              </a:lnSpc>
            </a:pPr>
            <a:r>
              <a:rPr lang="it-IT" altLang="it-IT" sz="3600" b="1" dirty="0">
                <a:latin typeface="Tahoma" panose="020B0604030504040204" pitchFamily="34" charset="0"/>
                <a:ea typeface="Tahoma" panose="020B0604030504040204" pitchFamily="34" charset="0"/>
                <a:cs typeface="Tahoma" panose="020B0604030504040204" pitchFamily="34" charset="0"/>
              </a:rPr>
              <a:t>Orientamento vincitori selezione mobilità internazionale a fini di studio </a:t>
            </a:r>
            <a:r>
              <a:rPr lang="it-IT" altLang="it-IT" sz="3600" b="1" dirty="0" err="1">
                <a:latin typeface="Tahoma" panose="020B0604030504040204" pitchFamily="34" charset="0"/>
                <a:ea typeface="Tahoma" panose="020B0604030504040204" pitchFamily="34" charset="0"/>
                <a:cs typeface="Tahoma" panose="020B0604030504040204" pitchFamily="34" charset="0"/>
              </a:rPr>
              <a:t>a.a</a:t>
            </a:r>
            <a:r>
              <a:rPr lang="it-IT" altLang="it-IT" sz="3600" b="1" dirty="0">
                <a:latin typeface="Tahoma" panose="020B0604030504040204" pitchFamily="34" charset="0"/>
                <a:ea typeface="Tahoma" panose="020B0604030504040204" pitchFamily="34" charset="0"/>
                <a:cs typeface="Tahoma" panose="020B0604030504040204" pitchFamily="34" charset="0"/>
              </a:rPr>
              <a:t>. 2024/25</a:t>
            </a:r>
          </a:p>
        </p:txBody>
      </p:sp>
      <p:pic>
        <p:nvPicPr>
          <p:cNvPr id="4" name="Immagine 3">
            <a:extLst>
              <a:ext uri="{FF2B5EF4-FFF2-40B4-BE49-F238E27FC236}">
                <a16:creationId xmlns:a16="http://schemas.microsoft.com/office/drawing/2014/main" id="{A6F5F27A-F5DA-A13A-8F2B-0CE398CE4DC5}"/>
              </a:ext>
            </a:extLst>
          </p:cNvPr>
          <p:cNvPicPr>
            <a:picLocks noChangeAspect="1"/>
          </p:cNvPicPr>
          <p:nvPr/>
        </p:nvPicPr>
        <p:blipFill>
          <a:blip r:embed="rId3"/>
          <a:stretch>
            <a:fillRect/>
          </a:stretch>
        </p:blipFill>
        <p:spPr>
          <a:xfrm>
            <a:off x="467544" y="215693"/>
            <a:ext cx="8388424" cy="22181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c) Learning Agreement - 3</a:t>
            </a:r>
          </a:p>
          <a:p>
            <a:pPr>
              <a:lnSpc>
                <a:spcPct val="90000"/>
              </a:lnSpc>
            </a:pPr>
            <a:endParaRPr lang="it-IT" sz="2000" b="1" dirty="0">
              <a:solidFill>
                <a:srgbClr val="0000FF"/>
              </a:solidFill>
            </a:endParaRPr>
          </a:p>
          <a:p>
            <a:pPr algn="ctr">
              <a:lnSpc>
                <a:spcPct val="90000"/>
              </a:lnSpc>
            </a:pPr>
            <a:r>
              <a:rPr lang="it-IT" sz="2000" b="1" dirty="0">
                <a:solidFill>
                  <a:srgbClr val="0000FF"/>
                </a:solidFill>
              </a:rPr>
              <a:t>Contenuti del learning Agreement</a:t>
            </a:r>
          </a:p>
          <a:p>
            <a:pPr algn="ctr">
              <a:lnSpc>
                <a:spcPct val="90000"/>
              </a:lnSpc>
            </a:pPr>
            <a:endParaRPr lang="it-IT" sz="2000" b="1" dirty="0">
              <a:solidFill>
                <a:srgbClr val="0000FF"/>
              </a:solidFill>
            </a:endParaRPr>
          </a:p>
          <a:p>
            <a:pPr algn="just"/>
            <a:r>
              <a:rPr lang="it-IT" sz="1600" dirty="0">
                <a:latin typeface="Tahoma" panose="020B0604030504040204" pitchFamily="34" charset="0"/>
                <a:ea typeface="Calibri" panose="020F0502020204030204" pitchFamily="34" charset="0"/>
              </a:rPr>
              <a:t>Il Learning Agreement si compone di due parti:</a:t>
            </a:r>
            <a:endParaRPr lang="it-IT" sz="1600" dirty="0">
              <a:effectLst/>
              <a:latin typeface="Tahoma" panose="020B0604030504040204" pitchFamily="34" charset="0"/>
              <a:ea typeface="Calibri" panose="020F0502020204030204" pitchFamily="34" charset="0"/>
            </a:endParaRPr>
          </a:p>
          <a:p>
            <a:pPr marL="342900" indent="-342900" algn="just">
              <a:buAutoNum type="arabicParenR"/>
            </a:pPr>
            <a:r>
              <a:rPr lang="it-IT" sz="1600" dirty="0">
                <a:latin typeface="Tahoma" panose="020B0604030504040204" pitchFamily="34" charset="0"/>
                <a:ea typeface="Calibri" panose="020F0502020204030204" pitchFamily="34" charset="0"/>
              </a:rPr>
              <a:t>Elenco delle attività da realizzare durante la mobilità, che dovrà fondamentalmente ricalcare la proposta formativa già elaborata in sede di candidatura al Bando di selezione;</a:t>
            </a:r>
          </a:p>
          <a:p>
            <a:pPr marL="342900" indent="-342900" algn="just">
              <a:buAutoNum type="arabicParenR"/>
            </a:pPr>
            <a:r>
              <a:rPr lang="it-IT" sz="1600" dirty="0">
                <a:latin typeface="Tahoma" panose="020B0604030504040204" pitchFamily="34" charset="0"/>
                <a:ea typeface="Calibri" panose="020F0502020204030204" pitchFamily="34" charset="0"/>
              </a:rPr>
              <a:t>Elenco delle convalide proposte e dei relativi crediti.</a:t>
            </a:r>
          </a:p>
          <a:p>
            <a:pPr algn="just"/>
            <a:endParaRPr lang="it-IT" sz="1600" dirty="0">
              <a:latin typeface="Tahoma" panose="020B0604030504040204" pitchFamily="34" charset="0"/>
              <a:ea typeface="Calibri" panose="020F0502020204030204" pitchFamily="34" charset="0"/>
            </a:endParaRPr>
          </a:p>
          <a:p>
            <a:pPr algn="just"/>
            <a:r>
              <a:rPr lang="it-IT" sz="1600" b="1" dirty="0">
                <a:latin typeface="Tahoma" panose="020B0604030504040204" pitchFamily="34" charset="0"/>
                <a:ea typeface="Calibri" panose="020F0502020204030204" pitchFamily="34" charset="0"/>
              </a:rPr>
              <a:t>NOTA BENE:</a:t>
            </a:r>
          </a:p>
          <a:p>
            <a:pPr algn="just"/>
            <a:r>
              <a:rPr lang="it-IT" sz="1600" dirty="0">
                <a:latin typeface="Tahoma" panose="020B0604030504040204" pitchFamily="34" charset="0"/>
                <a:ea typeface="Calibri" panose="020F0502020204030204" pitchFamily="34" charset="0"/>
              </a:rPr>
              <a:t>Gli Atenei internazionali che non aderiscono al sistema ECTS utilizzano una diversa interpretazione dei crediti formativi, per calcolare quindi l’ammontare dei CFU da convalidare è basilare acquisire, </a:t>
            </a:r>
            <a:r>
              <a:rPr lang="it-IT" sz="1600" u="sng" dirty="0">
                <a:latin typeface="Tahoma" panose="020B0604030504040204" pitchFamily="34" charset="0"/>
                <a:ea typeface="Calibri" panose="020F0502020204030204" pitchFamily="34" charset="0"/>
              </a:rPr>
              <a:t>per ogni attività proposta</a:t>
            </a:r>
            <a:r>
              <a:rPr lang="it-IT" sz="1600" dirty="0">
                <a:latin typeface="Tahoma" panose="020B0604030504040204" pitchFamily="34" charset="0"/>
                <a:ea typeface="Calibri" panose="020F0502020204030204" pitchFamily="34" charset="0"/>
              </a:rPr>
              <a:t>:</a:t>
            </a:r>
          </a:p>
          <a:p>
            <a:pPr marL="342900" indent="-342900" algn="just">
              <a:buAutoNum type="alphaLcParenR"/>
            </a:pPr>
            <a:r>
              <a:rPr lang="it-IT" sz="1600" b="1" dirty="0">
                <a:latin typeface="Tahoma" panose="020B0604030504040204" pitchFamily="34" charset="0"/>
                <a:ea typeface="Calibri" panose="020F0502020204030204" pitchFamily="34" charset="0"/>
              </a:rPr>
              <a:t>Il sillabo (ove disponibile);</a:t>
            </a:r>
          </a:p>
          <a:p>
            <a:pPr marL="342900" indent="-342900" algn="just">
              <a:buAutoNum type="alphaLcParenR"/>
            </a:pPr>
            <a:r>
              <a:rPr lang="it-IT" sz="1600" b="1" dirty="0">
                <a:latin typeface="Tahoma" panose="020B0604030504040204" pitchFamily="34" charset="0"/>
                <a:ea typeface="Calibri" panose="020F0502020204030204" pitchFamily="34" charset="0"/>
              </a:rPr>
              <a:t>Il numero di ore frontali di lezioni previste.</a:t>
            </a: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321396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d) Stipula dell’Accordo finanziario</a:t>
            </a:r>
          </a:p>
          <a:p>
            <a:pPr>
              <a:lnSpc>
                <a:spcPct val="90000"/>
              </a:lnSpc>
            </a:pPr>
            <a:endParaRPr lang="it-IT" sz="2000" b="1" dirty="0">
              <a:solidFill>
                <a:srgbClr val="0000FF"/>
              </a:solidFill>
            </a:endParaRPr>
          </a:p>
          <a:p>
            <a:pPr algn="just"/>
            <a:r>
              <a:rPr lang="it-IT" sz="1600" dirty="0">
                <a:latin typeface="Tahoma" panose="020B0604030504040204" pitchFamily="34" charset="0"/>
                <a:ea typeface="Calibri" panose="020F0502020204030204" pitchFamily="34" charset="0"/>
              </a:rPr>
              <a:t>La sottoscrizione dell’accordo finanziario, che disciplina l’ammontare e le modalità di erogazione dei contributi spettanti, fa seguito all’acquisizione di:</a:t>
            </a:r>
          </a:p>
          <a:p>
            <a:pPr algn="just"/>
            <a:endParaRPr lang="it-IT" sz="1600" dirty="0">
              <a:latin typeface="Tahoma" panose="020B0604030504040204" pitchFamily="34" charset="0"/>
              <a:ea typeface="Calibri" panose="020F0502020204030204" pitchFamily="34" charset="0"/>
            </a:endParaRPr>
          </a:p>
          <a:p>
            <a:pPr marL="342900" indent="-342900" algn="just">
              <a:buAutoNum type="arabicParenR"/>
            </a:pPr>
            <a:r>
              <a:rPr lang="it-IT" sz="1600" dirty="0">
                <a:latin typeface="Tahoma" panose="020B0604030504040204" pitchFamily="34" charset="0"/>
                <a:ea typeface="Calibri" panose="020F0502020204030204" pitchFamily="34" charset="0"/>
              </a:rPr>
              <a:t>Ricezione di una formale lettera di accettazione emessa dalla controparte internazionale, che segue il regolare completamento della procedura di «</a:t>
            </a:r>
            <a:r>
              <a:rPr lang="it-IT" sz="1600" dirty="0" err="1">
                <a:latin typeface="Tahoma" panose="020B0604030504040204" pitchFamily="34" charset="0"/>
                <a:ea typeface="Calibri" panose="020F0502020204030204" pitchFamily="34" charset="0"/>
              </a:rPr>
              <a:t>application</a:t>
            </a:r>
            <a:r>
              <a:rPr lang="it-IT" sz="1600" dirty="0">
                <a:latin typeface="Tahoma" panose="020B0604030504040204" pitchFamily="34" charset="0"/>
                <a:ea typeface="Calibri" panose="020F0502020204030204" pitchFamily="34" charset="0"/>
              </a:rPr>
              <a:t>»;</a:t>
            </a:r>
          </a:p>
          <a:p>
            <a:pPr marL="342900" indent="-342900" algn="just">
              <a:buAutoNum type="arabicParenR"/>
            </a:pPr>
            <a:r>
              <a:rPr lang="it-IT" sz="1600" dirty="0">
                <a:latin typeface="Tahoma" panose="020B0604030504040204" pitchFamily="34" charset="0"/>
                <a:ea typeface="Calibri" panose="020F0502020204030204" pitchFamily="34" charset="0"/>
              </a:rPr>
              <a:t>Approvazione del Learning Agreement.</a:t>
            </a:r>
          </a:p>
          <a:p>
            <a:pPr marL="342900" indent="-342900" algn="just">
              <a:buAutoNum type="arabicParenR"/>
            </a:pPr>
            <a:endParaRPr lang="it-IT" sz="1600" dirty="0">
              <a:latin typeface="Tahoma" panose="020B0604030504040204" pitchFamily="34" charset="0"/>
              <a:ea typeface="Calibri" panose="020F0502020204030204" pitchFamily="34" charset="0"/>
            </a:endParaRPr>
          </a:p>
          <a:p>
            <a:pPr algn="just"/>
            <a:r>
              <a:rPr lang="it-IT" sz="1600" dirty="0">
                <a:latin typeface="Tahoma" panose="020B0604030504040204" pitchFamily="34" charset="0"/>
                <a:ea typeface="Calibri" panose="020F0502020204030204" pitchFamily="34" charset="0"/>
              </a:rPr>
              <a:t>Una volta che il beneficiario della mobilità avrà fornito la predetta documentazione allo staff del Servizio Erasmus e Mobilità internazionale, questi farà seguito inviando la bozza precompilata dell’Accordo finanziario che dovrà essere sottoscritto dallo studente e dall’Università prima dell’inizio della mobilità.</a:t>
            </a: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229727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e) Adempimenti connessi al titolo di soggiorno all’estero</a:t>
            </a:r>
          </a:p>
          <a:p>
            <a:pPr>
              <a:lnSpc>
                <a:spcPct val="90000"/>
              </a:lnSpc>
            </a:pPr>
            <a:endParaRPr lang="it-IT" sz="2000" b="1" dirty="0">
              <a:solidFill>
                <a:srgbClr val="0000FF"/>
              </a:solidFill>
            </a:endParaRPr>
          </a:p>
          <a:p>
            <a:pPr algn="just"/>
            <a:r>
              <a:rPr lang="it-IT" sz="1600" dirty="0">
                <a:latin typeface="Tahoma" panose="020B0604030504040204" pitchFamily="34" charset="0"/>
                <a:ea typeface="Calibri" panose="020F0502020204030204" pitchFamily="34" charset="0"/>
              </a:rPr>
              <a:t>Solo una volta in possesso del documento comprovante l’accettazione della mobilità emesso dalla controparte internazionale il beneficiario di mobilità potrà/dovrà procedere a:</a:t>
            </a:r>
          </a:p>
          <a:p>
            <a:pPr marL="342900" indent="-342900" algn="just">
              <a:buAutoNum type="arabicParenR"/>
            </a:pPr>
            <a:r>
              <a:rPr lang="it-IT" sz="1600" dirty="0">
                <a:latin typeface="Tahoma" panose="020B0604030504040204" pitchFamily="34" charset="0"/>
                <a:ea typeface="Calibri" panose="020F0502020204030204" pitchFamily="34" charset="0"/>
              </a:rPr>
              <a:t>Adempimenti e procedure connesse alla richiesta del </a:t>
            </a:r>
            <a:r>
              <a:rPr lang="it-IT" sz="1600" b="1" dirty="0">
                <a:latin typeface="Tahoma" panose="020B0604030504040204" pitchFamily="34" charset="0"/>
                <a:ea typeface="Calibri" panose="020F0502020204030204" pitchFamily="34" charset="0"/>
              </a:rPr>
              <a:t>Visto</a:t>
            </a:r>
            <a:r>
              <a:rPr lang="it-IT" sz="1600" dirty="0">
                <a:latin typeface="Tahoma" panose="020B0604030504040204" pitchFamily="34" charset="0"/>
                <a:ea typeface="Calibri" panose="020F0502020204030204" pitchFamily="34" charset="0"/>
              </a:rPr>
              <a:t> d’ingresso nel Paese ospitante;</a:t>
            </a:r>
          </a:p>
          <a:p>
            <a:pPr marL="342900" indent="-342900" algn="just">
              <a:buAutoNum type="arabicParenR"/>
            </a:pPr>
            <a:r>
              <a:rPr lang="it-IT" sz="1600" dirty="0">
                <a:latin typeface="Tahoma" panose="020B0604030504040204" pitchFamily="34" charset="0"/>
                <a:ea typeface="Calibri" panose="020F0502020204030204" pitchFamily="34" charset="0"/>
              </a:rPr>
              <a:t>Eventuale sottoscrizione di una </a:t>
            </a:r>
            <a:r>
              <a:rPr lang="it-IT" sz="1600" b="1" dirty="0">
                <a:latin typeface="Tahoma" panose="020B0604030504040204" pitchFamily="34" charset="0"/>
                <a:ea typeface="Calibri" panose="020F0502020204030204" pitchFamily="34" charset="0"/>
              </a:rPr>
              <a:t>assicurazione sanitaria </a:t>
            </a:r>
            <a:r>
              <a:rPr lang="it-IT" sz="1600" dirty="0">
                <a:latin typeface="Tahoma" panose="020B0604030504040204" pitchFamily="34" charset="0"/>
                <a:ea typeface="Calibri" panose="020F0502020204030204" pitchFamily="34" charset="0"/>
              </a:rPr>
              <a:t>(laddove richiesta dall’Ateneo o dalle autorità del Paese ospitante ai fini del rilascio del Visto);</a:t>
            </a:r>
          </a:p>
          <a:p>
            <a:pPr marL="342900" indent="-342900" algn="just">
              <a:buAutoNum type="arabicParenR"/>
            </a:pPr>
            <a:r>
              <a:rPr lang="it-IT" sz="1600" dirty="0">
                <a:latin typeface="Tahoma" panose="020B0604030504040204" pitchFamily="34" charset="0"/>
                <a:ea typeface="Calibri" panose="020F0502020204030204" pitchFamily="34" charset="0"/>
              </a:rPr>
              <a:t>Acquisto dei titoli di viaggio;</a:t>
            </a:r>
          </a:p>
          <a:p>
            <a:pPr marL="342900" indent="-342900" algn="just">
              <a:buAutoNum type="arabicParenR"/>
            </a:pPr>
            <a:r>
              <a:rPr lang="it-IT" sz="1600" dirty="0">
                <a:latin typeface="Tahoma" panose="020B0604030504040204" pitchFamily="34" charset="0"/>
                <a:ea typeface="Calibri" panose="020F0502020204030204" pitchFamily="34" charset="0"/>
              </a:rPr>
              <a:t>Registrazione del soggiorno all’estero per il tramite dei portali ufficiali </a:t>
            </a: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2916279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f) Incontro di check out</a:t>
            </a:r>
          </a:p>
          <a:p>
            <a:pPr>
              <a:lnSpc>
                <a:spcPct val="90000"/>
              </a:lnSpc>
            </a:pPr>
            <a:endParaRPr lang="it-IT" sz="2000" b="1" dirty="0">
              <a:solidFill>
                <a:srgbClr val="0000FF"/>
              </a:solidFill>
            </a:endParaRPr>
          </a:p>
          <a:p>
            <a:pPr algn="just"/>
            <a:r>
              <a:rPr lang="it-IT" sz="1600" dirty="0">
                <a:latin typeface="Tahoma" panose="020B0604030504040204" pitchFamily="34" charset="0"/>
                <a:ea typeface="Calibri" panose="020F0502020204030204" pitchFamily="34" charset="0"/>
              </a:rPr>
              <a:t>Prima della partenza e solo una volta in possesso del Visto rilasciato dalle competenti autorità del Paese ospitante, i beneficiari di mobilità dovranno contattare lo staff del Servizio Erasmus e Mobilità Internazionale al fine di concertare un appuntamento c.d. di «</a:t>
            </a:r>
            <a:r>
              <a:rPr lang="it-IT" sz="1600" b="1" dirty="0">
                <a:latin typeface="Tahoma" panose="020B0604030504040204" pitchFamily="34" charset="0"/>
                <a:ea typeface="Calibri" panose="020F0502020204030204" pitchFamily="34" charset="0"/>
              </a:rPr>
              <a:t>check out</a:t>
            </a:r>
            <a:r>
              <a:rPr lang="it-IT" sz="1600" dirty="0">
                <a:latin typeface="Tahoma" panose="020B0604030504040204" pitchFamily="34" charset="0"/>
                <a:ea typeface="Calibri" panose="020F0502020204030204" pitchFamily="34" charset="0"/>
              </a:rPr>
              <a:t>» durante il quale:</a:t>
            </a:r>
          </a:p>
          <a:p>
            <a:pPr algn="just"/>
            <a:endParaRPr lang="it-IT" sz="1600" dirty="0">
              <a:latin typeface="Tahoma" panose="020B0604030504040204" pitchFamily="34" charset="0"/>
              <a:ea typeface="Calibri" panose="020F0502020204030204" pitchFamily="34" charset="0"/>
            </a:endParaRPr>
          </a:p>
          <a:p>
            <a:pPr marL="342900" indent="-342900" algn="just">
              <a:buAutoNum type="arabicParenR"/>
            </a:pPr>
            <a:r>
              <a:rPr lang="it-IT" sz="1600" dirty="0">
                <a:latin typeface="Tahoma" panose="020B0604030504040204" pitchFamily="34" charset="0"/>
                <a:ea typeface="Calibri" panose="020F0502020204030204" pitchFamily="34" charset="0"/>
              </a:rPr>
              <a:t>Verrà fatto un ultimo controllo della documentazione obbligatoria per lo svolgimento della mobilità;</a:t>
            </a:r>
          </a:p>
          <a:p>
            <a:pPr marL="342900" indent="-342900" algn="just">
              <a:buAutoNum type="arabicParenR"/>
            </a:pPr>
            <a:r>
              <a:rPr lang="it-IT" sz="1600" dirty="0">
                <a:latin typeface="Tahoma" panose="020B0604030504040204" pitchFamily="34" charset="0"/>
                <a:ea typeface="Calibri" panose="020F0502020204030204" pitchFamily="34" charset="0"/>
              </a:rPr>
              <a:t>Verranno forniti i moduli ed illustrate le procedure connesse alla gestione di ogni fase della mobilità (registrazione, erogazione contributo, modifica del Learning Agreement, etc.)</a:t>
            </a:r>
          </a:p>
          <a:p>
            <a:pPr marL="342900" indent="-342900" algn="just">
              <a:buAutoNum type="arabicParenR"/>
            </a:pPr>
            <a:endParaRPr lang="it-IT" sz="1600" dirty="0">
              <a:latin typeface="Tahoma" panose="020B0604030504040204" pitchFamily="34" charset="0"/>
              <a:ea typeface="Calibri" panose="020F0502020204030204" pitchFamily="34" charset="0"/>
            </a:endParaRPr>
          </a:p>
          <a:p>
            <a:pPr algn="just"/>
            <a:r>
              <a:rPr lang="it-IT" sz="1600" dirty="0">
                <a:latin typeface="Tahoma" panose="020B0604030504040204" pitchFamily="34" charset="0"/>
                <a:ea typeface="Calibri" panose="020F0502020204030204" pitchFamily="34" charset="0"/>
              </a:rPr>
              <a:t>Detto incontro potrà essere organizzato, a ridosso della partenza, sia fisicamente presso i locali del Servizio Erasmus e Mobilità Internazionale, o in modalità da remoto.</a:t>
            </a: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255600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299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sz="2000" b="1" dirty="0">
                <a:solidFill>
                  <a:srgbClr val="0000FF"/>
                </a:solidFill>
              </a:rPr>
              <a:t>Collegamenti utili</a:t>
            </a:r>
          </a:p>
          <a:p>
            <a:pPr>
              <a:lnSpc>
                <a:spcPct val="90000"/>
              </a:lnSpc>
            </a:pPr>
            <a:endParaRPr lang="it-IT" sz="1600" b="1"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lnSpc>
                <a:spcPts val="1350"/>
              </a:lnSpc>
            </a:pPr>
            <a:r>
              <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hlinkClick r:id="rId3"/>
              </a:rPr>
              <a:t>http://www.viaggiaresicuri.it/home</a:t>
            </a:r>
            <a:endPar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endPar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endParaRPr lang="it-IT" sz="1600" dirty="0">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r>
              <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hlinkClick r:id="rId4"/>
              </a:rPr>
              <a:t>https://www.dovesiamonelmondo.it/home.html</a:t>
            </a:r>
            <a:endPar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endPar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endParaRPr lang="it-IT" sz="1600" dirty="0">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r>
              <a:rPr lang="it-IT" sz="1600" dirty="0">
                <a:latin typeface="Tahoma" panose="020B0604030504040204" pitchFamily="34" charset="0"/>
                <a:ea typeface="Tahoma" panose="020B0604030504040204" pitchFamily="34" charset="0"/>
                <a:cs typeface="Tahoma" panose="020B0604030504040204" pitchFamily="34" charset="0"/>
              </a:rPr>
              <a:t>(servizi del Ministero degli Affari Esteri e della Cooperazione Internazionale)</a:t>
            </a:r>
          </a:p>
          <a:p>
            <a:pPr algn="just">
              <a:lnSpc>
                <a:spcPts val="1350"/>
              </a:lnSpc>
            </a:pPr>
            <a:endParaRPr lang="it-IT" sz="1600" u="sng" dirty="0">
              <a:solidFill>
                <a:srgbClr val="000000"/>
              </a:solidFill>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r>
              <a:rPr lang="it-IT" sz="1600" dirty="0">
                <a:highlight>
                  <a:srgbClr val="FFFFFF"/>
                </a:highlight>
                <a:latin typeface="Tahoma" panose="020B0604030504040204" pitchFamily="34" charset="0"/>
                <a:ea typeface="Tahoma" panose="020B0604030504040204" pitchFamily="34" charset="0"/>
                <a:cs typeface="Tahoma" panose="020B0604030504040204" pitchFamily="34" charset="0"/>
                <a:hlinkClick r:id="rId5"/>
              </a:rPr>
              <a:t>Se parto per…</a:t>
            </a:r>
            <a:endParaRPr lang="it-IT" sz="1600" dirty="0">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endParaRPr lang="it-IT" sz="1600" dirty="0">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lnSpc>
                <a:spcPts val="1350"/>
              </a:lnSpc>
            </a:pPr>
            <a:r>
              <a:rPr lang="it-IT" sz="1600" dirty="0">
                <a:highlight>
                  <a:srgbClr val="FFFFFF"/>
                </a:highlight>
                <a:latin typeface="Tahoma" panose="020B0604030504040204" pitchFamily="34" charset="0"/>
                <a:ea typeface="Tahoma" panose="020B0604030504040204" pitchFamily="34" charset="0"/>
                <a:cs typeface="Tahoma" panose="020B0604030504040204" pitchFamily="34" charset="0"/>
              </a:rPr>
              <a:t>(servizio del Ministero della Salute)</a:t>
            </a:r>
          </a:p>
          <a:p>
            <a:pPr algn="just">
              <a:lnSpc>
                <a:spcPts val="1350"/>
              </a:lnSpc>
            </a:pPr>
            <a:endParaRPr lang="it-IT" sz="1600" dirty="0">
              <a:effectLst/>
              <a:highlight>
                <a:srgbClr val="FFFFFF"/>
              </a:highlight>
              <a:latin typeface="Tahoma" panose="020B0604030504040204" pitchFamily="34" charset="0"/>
              <a:ea typeface="Tahoma" panose="020B0604030504040204" pitchFamily="34" charset="0"/>
              <a:cs typeface="Tahoma" panose="020B0604030504040204" pitchFamily="34" charset="0"/>
            </a:endParaRP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6"/>
          <a:stretch>
            <a:fillRect/>
          </a:stretch>
        </p:blipFill>
        <p:spPr>
          <a:xfrm>
            <a:off x="0" y="152401"/>
            <a:ext cx="5724128" cy="1513624"/>
          </a:xfrm>
          <a:prstGeom prst="rect">
            <a:avLst/>
          </a:prstGeom>
        </p:spPr>
      </p:pic>
    </p:spTree>
    <p:extLst>
      <p:ext uri="{BB962C8B-B14F-4D97-AF65-F5344CB8AC3E}">
        <p14:creationId xmlns:p14="http://schemas.microsoft.com/office/powerpoint/2010/main" val="120229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2CDA1-823A-016C-C983-604903C922B8}"/>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CF2957B5-12B8-77EC-C332-7D151FE3598C}"/>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E3915A15-BC93-D545-F978-635BBCFCC7FC}"/>
              </a:ext>
            </a:extLst>
          </p:cNvPr>
          <p:cNvSpPr txBox="1">
            <a:spLocks noChangeArrowheads="1"/>
          </p:cNvSpPr>
          <p:nvPr/>
        </p:nvSpPr>
        <p:spPr bwMode="auto">
          <a:xfrm>
            <a:off x="342900" y="1666025"/>
            <a:ext cx="828092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sz="2000" b="1" dirty="0">
                <a:solidFill>
                  <a:srgbClr val="0000FF"/>
                </a:solidFill>
              </a:rPr>
              <a:t>Riferimenti</a:t>
            </a:r>
          </a:p>
          <a:p>
            <a:pPr algn="ctr">
              <a:lnSpc>
                <a:spcPct val="90000"/>
              </a:lnSpc>
            </a:pPr>
            <a:endParaRPr lang="it-IT" sz="2000" b="1" dirty="0">
              <a:solidFill>
                <a:srgbClr val="0000FF"/>
              </a:solidFill>
            </a:endParaRPr>
          </a:p>
          <a:p>
            <a:pPr algn="just"/>
            <a:r>
              <a:rPr lang="it-IT" sz="1800" dirty="0">
                <a:effectLst/>
                <a:latin typeface="Tahoma" panose="020B0604030504040204" pitchFamily="34" charset="0"/>
                <a:ea typeface="Times New Roman" panose="02020603050405020304" pitchFamily="18" charset="0"/>
              </a:rPr>
              <a:t>Ai sensi e per gli effetti del l’art. 6 della Legge 241/1990, il Responsabile del procedimento dei bandi è il dott. Francesco Lampone – Responsabile del Servizio Erasmus e Mobilità Internazionale, Tel. 075 5746315, e-mail: </a:t>
            </a:r>
            <a:r>
              <a:rPr lang="it-IT" sz="1800" u="sng" dirty="0">
                <a:solidFill>
                  <a:srgbClr val="0000FF"/>
                </a:solidFill>
                <a:effectLst/>
                <a:latin typeface="Tahoma" panose="020B0604030504040204" pitchFamily="34" charset="0"/>
                <a:ea typeface="Times New Roman" panose="02020603050405020304" pitchFamily="18" charset="0"/>
                <a:hlinkClick r:id="rId3"/>
              </a:rPr>
              <a:t>francesco.lampone@unistrapg.it</a:t>
            </a:r>
            <a:r>
              <a:rPr lang="it-IT" sz="1800" dirty="0">
                <a:effectLst/>
                <a:latin typeface="Tahoma" panose="020B0604030504040204" pitchFamily="34" charset="0"/>
                <a:ea typeface="Times New Roman" panose="02020603050405020304" pitchFamily="18" charset="0"/>
              </a:rPr>
              <a:t>.</a:t>
            </a:r>
          </a:p>
          <a:p>
            <a:pPr algn="just"/>
            <a:endParaRPr lang="it-IT" sz="1800" dirty="0">
              <a:effectLst/>
              <a:latin typeface="Times New Roman" panose="02020603050405020304" pitchFamily="18" charset="0"/>
              <a:ea typeface="Times New Roman" panose="02020603050405020304" pitchFamily="18" charset="0"/>
            </a:endParaRPr>
          </a:p>
          <a:p>
            <a:pPr algn="just"/>
            <a:r>
              <a:rPr lang="it-IT" sz="1800" dirty="0">
                <a:effectLst/>
                <a:latin typeface="Tahoma" panose="020B0604030504040204" pitchFamily="34" charset="0"/>
                <a:ea typeface="Times New Roman" panose="02020603050405020304" pitchFamily="18" charset="0"/>
              </a:rPr>
              <a:t>L’ufficio di riferimento presso l’Università per Stranieri di Perugia è il Servizio Erasmus e Mobilità Internazionale, Piazza Fortebraccio, n. 4 06123 Perugia (tel. 075/5746266/301 e-mail: </a:t>
            </a:r>
            <a:r>
              <a:rPr lang="it-IT" sz="1800" u="none" strike="noStrike" dirty="0">
                <a:solidFill>
                  <a:srgbClr val="0000FF"/>
                </a:solidFill>
                <a:effectLst/>
                <a:latin typeface="Tahoma" panose="020B0604030504040204" pitchFamily="34" charset="0"/>
                <a:ea typeface="Times New Roman" panose="02020603050405020304" pitchFamily="18" charset="0"/>
                <a:hlinkClick r:id="rId4"/>
              </a:rPr>
              <a:t>erasmus@unistrapg.it</a:t>
            </a:r>
            <a:r>
              <a:rPr lang="it-IT" sz="1800" dirty="0">
                <a:effectLst/>
                <a:latin typeface="Tahoma" panose="020B0604030504040204" pitchFamily="34" charset="0"/>
                <a:ea typeface="Times New Roman" panose="02020603050405020304" pitchFamily="18" charset="0"/>
              </a:rPr>
              <a:t>), che effettua ricevimento studenti nei seguenti orari:</a:t>
            </a:r>
          </a:p>
          <a:p>
            <a:pPr marL="285750" indent="-285750" algn="just">
              <a:buFont typeface="Arial" panose="020B0604020202020204" pitchFamily="34" charset="0"/>
              <a:buChar char="•"/>
            </a:pPr>
            <a:r>
              <a:rPr lang="it-IT" sz="1800" dirty="0">
                <a:latin typeface="Tahoma" panose="020B0604030504040204" pitchFamily="34" charset="0"/>
                <a:ea typeface="Times New Roman" panose="02020603050405020304" pitchFamily="18" charset="0"/>
              </a:rPr>
              <a:t>Lunedì: 11:00 – 13:00</a:t>
            </a:r>
          </a:p>
          <a:p>
            <a:pPr marL="285750" indent="-285750" algn="just">
              <a:buFont typeface="Arial" panose="020B0604020202020204" pitchFamily="34" charset="0"/>
              <a:buChar char="•"/>
            </a:pPr>
            <a:r>
              <a:rPr lang="it-IT" sz="1800" dirty="0">
                <a:effectLst/>
                <a:latin typeface="Tahoma" panose="020B0604030504040204" pitchFamily="34" charset="0"/>
                <a:ea typeface="Times New Roman" panose="02020603050405020304" pitchFamily="18" charset="0"/>
              </a:rPr>
              <a:t>Mercoledì: </a:t>
            </a:r>
            <a:r>
              <a:rPr lang="it-IT" sz="1800" dirty="0">
                <a:latin typeface="Tahoma" panose="020B0604030504040204" pitchFamily="34" charset="0"/>
                <a:ea typeface="Times New Roman" panose="02020603050405020304" pitchFamily="18" charset="0"/>
              </a:rPr>
              <a:t>11:00 – 13:00</a:t>
            </a:r>
          </a:p>
          <a:p>
            <a:pPr marL="285750" indent="-285750" algn="just">
              <a:buFont typeface="Arial" panose="020B0604020202020204" pitchFamily="34" charset="0"/>
              <a:buChar char="•"/>
            </a:pPr>
            <a:r>
              <a:rPr lang="it-IT" sz="1800" dirty="0">
                <a:effectLst/>
                <a:latin typeface="Tahoma" panose="020B0604030504040204" pitchFamily="34" charset="0"/>
                <a:ea typeface="Times New Roman" panose="02020603050405020304" pitchFamily="18" charset="0"/>
              </a:rPr>
              <a:t>Giovedì: </a:t>
            </a:r>
            <a:r>
              <a:rPr lang="it-IT" sz="1800" dirty="0">
                <a:latin typeface="Tahoma" panose="020B0604030504040204" pitchFamily="34" charset="0"/>
                <a:ea typeface="Times New Roman" panose="02020603050405020304" pitchFamily="18" charset="0"/>
              </a:rPr>
              <a:t>11:00 – 13:00</a:t>
            </a:r>
          </a:p>
          <a:p>
            <a:pPr marL="285750" indent="-285750" algn="just">
              <a:buFont typeface="Arial" panose="020B0604020202020204" pitchFamily="34" charset="0"/>
              <a:buChar char="•"/>
            </a:pPr>
            <a:r>
              <a:rPr lang="it-IT" sz="1800" dirty="0">
                <a:effectLst/>
                <a:latin typeface="Tahoma" panose="020B0604030504040204" pitchFamily="34" charset="0"/>
                <a:ea typeface="Times New Roman" panose="02020603050405020304" pitchFamily="18" charset="0"/>
              </a:rPr>
              <a:t>Venerdì: </a:t>
            </a:r>
            <a:r>
              <a:rPr lang="it-IT" sz="1800" dirty="0">
                <a:latin typeface="Tahoma" panose="020B0604030504040204" pitchFamily="34" charset="0"/>
                <a:ea typeface="Times New Roman" panose="02020603050405020304" pitchFamily="18" charset="0"/>
              </a:rPr>
              <a:t>11:00 – 13:00</a:t>
            </a:r>
            <a:endParaRPr lang="it-IT" sz="1800" dirty="0">
              <a:effectLst/>
              <a:latin typeface="Times New Roman" panose="02020603050405020304" pitchFamily="18" charset="0"/>
              <a:ea typeface="Times New Roman" panose="02020603050405020304" pitchFamily="18" charset="0"/>
            </a:endParaRPr>
          </a:p>
          <a:p>
            <a:pPr marL="41910" algn="just"/>
            <a:endParaRPr lang="it-IT" sz="1800" dirty="0">
              <a:effectLst/>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6C0BC0BE-859F-E36B-35C7-0E2EB43244FF}"/>
              </a:ext>
            </a:extLst>
          </p:cNvPr>
          <p:cNvPicPr>
            <a:picLocks noChangeAspect="1"/>
          </p:cNvPicPr>
          <p:nvPr/>
        </p:nvPicPr>
        <p:blipFill>
          <a:blip r:embed="rId5"/>
          <a:stretch>
            <a:fillRect/>
          </a:stretch>
        </p:blipFill>
        <p:spPr>
          <a:xfrm>
            <a:off x="0" y="152401"/>
            <a:ext cx="5724128" cy="1513624"/>
          </a:xfrm>
          <a:prstGeom prst="rect">
            <a:avLst/>
          </a:prstGeom>
        </p:spPr>
      </p:pic>
    </p:spTree>
    <p:extLst>
      <p:ext uri="{BB962C8B-B14F-4D97-AF65-F5344CB8AC3E}">
        <p14:creationId xmlns:p14="http://schemas.microsoft.com/office/powerpoint/2010/main" val="85227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bwMode="auto">
          <a:xfrm>
            <a:off x="539552" y="1484784"/>
            <a:ext cx="7884368" cy="4968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endParaRPr lang="it-IT" altLang="it-IT" sz="700" dirty="0"/>
          </a:p>
          <a:p>
            <a:pPr marL="0" indent="0" algn="ctr">
              <a:buNone/>
            </a:pPr>
            <a:endParaRPr lang="it-IT" altLang="it-IT" sz="2400" b="1" dirty="0">
              <a:solidFill>
                <a:srgbClr val="0000FF"/>
              </a:solidFill>
            </a:endParaRPr>
          </a:p>
          <a:p>
            <a:pPr marL="0" indent="0" algn="ctr">
              <a:buNone/>
            </a:pPr>
            <a:endParaRPr lang="it-IT" altLang="it-IT" sz="2400" b="1" dirty="0">
              <a:solidFill>
                <a:srgbClr val="0000FF"/>
              </a:solidFill>
            </a:endParaRPr>
          </a:p>
          <a:p>
            <a:pPr marL="0" indent="0" algn="ctr">
              <a:buNone/>
            </a:pPr>
            <a:endParaRPr lang="it-IT" altLang="it-IT" sz="2400" b="1" dirty="0">
              <a:solidFill>
                <a:srgbClr val="0000FF"/>
              </a:solidFill>
            </a:endParaRPr>
          </a:p>
          <a:p>
            <a:pPr marL="0" indent="0" algn="ctr">
              <a:buNone/>
            </a:pPr>
            <a:endParaRPr lang="it-IT" altLang="it-IT" sz="2400" b="1" dirty="0">
              <a:solidFill>
                <a:srgbClr val="0000FF"/>
              </a:solidFill>
            </a:endParaRPr>
          </a:p>
          <a:p>
            <a:pPr marL="0" indent="0" algn="ctr">
              <a:buNone/>
            </a:pPr>
            <a:r>
              <a:rPr lang="it-IT" altLang="it-IT" sz="2400" b="1" dirty="0">
                <a:solidFill>
                  <a:srgbClr val="0000FF"/>
                </a:solidFill>
              </a:rPr>
              <a:t>Comunicazione esiti selezione</a:t>
            </a:r>
          </a:p>
          <a:p>
            <a:pPr marL="0" indent="0" algn="just" rtl="0" fontAlgn="base">
              <a:buNone/>
            </a:pPr>
            <a:endParaRPr lang="it-IT" sz="1800" b="0" i="0" dirty="0">
              <a:solidFill>
                <a:srgbClr val="000000"/>
              </a:solidFill>
              <a:effectLst/>
              <a:highlight>
                <a:srgbClr val="FFFFFF"/>
              </a:highlight>
              <a:latin typeface="Tahoma" panose="020B0604030504040204" pitchFamily="34" charset="0"/>
            </a:endParaRPr>
          </a:p>
          <a:p>
            <a:pPr marL="0" indent="0" algn="just">
              <a:buNone/>
            </a:pPr>
            <a:endParaRPr lang="it-IT" sz="2400" dirty="0">
              <a:latin typeface="Tahoma" panose="020B0604030504040204" pitchFamily="34" charset="0"/>
              <a:ea typeface="Tahoma" panose="020B0604030504040204" pitchFamily="34" charset="0"/>
              <a:cs typeface="Tahoma" panose="020B0604030504040204" pitchFamily="34" charset="0"/>
            </a:endParaRPr>
          </a:p>
        </p:txBody>
      </p:sp>
      <p:pic>
        <p:nvPicPr>
          <p:cNvPr id="3" name="Immagine 2">
            <a:extLst>
              <a:ext uri="{FF2B5EF4-FFF2-40B4-BE49-F238E27FC236}">
                <a16:creationId xmlns:a16="http://schemas.microsoft.com/office/drawing/2014/main" id="{3058D322-F90F-9B3A-857A-451AE0389056}"/>
              </a:ext>
            </a:extLst>
          </p:cNvPr>
          <p:cNvPicPr>
            <a:picLocks noChangeAspect="1"/>
          </p:cNvPicPr>
          <p:nvPr/>
        </p:nvPicPr>
        <p:blipFill>
          <a:blip r:embed="rId3"/>
          <a:stretch>
            <a:fillRect/>
          </a:stretch>
        </p:blipFill>
        <p:spPr>
          <a:xfrm>
            <a:off x="395536" y="116633"/>
            <a:ext cx="5990939" cy="1584176"/>
          </a:xfrm>
          <a:prstGeom prst="rect">
            <a:avLst/>
          </a:prstGeom>
        </p:spPr>
      </p:pic>
    </p:spTree>
    <p:extLst>
      <p:ext uri="{BB962C8B-B14F-4D97-AF65-F5344CB8AC3E}">
        <p14:creationId xmlns:p14="http://schemas.microsoft.com/office/powerpoint/2010/main" val="252360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bwMode="auto">
          <a:xfrm>
            <a:off x="539552" y="1484784"/>
            <a:ext cx="7884368" cy="4968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endParaRPr lang="it-IT" altLang="it-IT" sz="700" dirty="0"/>
          </a:p>
          <a:p>
            <a:pPr marL="0" indent="0" algn="ctr">
              <a:buNone/>
            </a:pPr>
            <a:r>
              <a:rPr lang="it-IT" altLang="it-IT" sz="2400" b="1" dirty="0">
                <a:solidFill>
                  <a:srgbClr val="0000FF"/>
                </a:solidFill>
              </a:rPr>
              <a:t>Adempimenti conseguenti alla selezione</a:t>
            </a:r>
          </a:p>
          <a:p>
            <a:pPr marL="0" indent="0" algn="just" rtl="0" fontAlgn="base">
              <a:buNone/>
            </a:pPr>
            <a:endParaRPr lang="it-IT" sz="1800" b="0" i="0" dirty="0">
              <a:solidFill>
                <a:srgbClr val="000000"/>
              </a:solidFill>
              <a:effectLst/>
              <a:highlight>
                <a:srgbClr val="FFFFFF"/>
              </a:highlight>
              <a:latin typeface="Tahoma" panose="020B0604030504040204" pitchFamily="34" charset="0"/>
            </a:endParaRPr>
          </a:p>
          <a:p>
            <a:pPr marL="0" indent="0" algn="just" rtl="0" fontAlgn="base">
              <a:buNone/>
            </a:pPr>
            <a:r>
              <a:rPr lang="it-IT" sz="1800" b="0" i="0" dirty="0">
                <a:solidFill>
                  <a:srgbClr val="000000"/>
                </a:solidFill>
                <a:effectLst/>
                <a:highlight>
                  <a:srgbClr val="FFFFFF"/>
                </a:highlight>
                <a:latin typeface="Tahoma" panose="020B0604030504040204" pitchFamily="34" charset="0"/>
              </a:rPr>
              <a:t>I soggetti risultati in posizione utile in graduatoria saranno tenuti, prima dell’inizio della mobilità a: </a:t>
            </a:r>
          </a:p>
          <a:p>
            <a:pPr algn="just">
              <a:buFont typeface="+mj-lt"/>
              <a:buAutoNum type="arabicPeriod"/>
            </a:pPr>
            <a:r>
              <a:rPr lang="it-IT" sz="1800" dirty="0">
                <a:solidFill>
                  <a:srgbClr val="000000"/>
                </a:solidFill>
                <a:highlight>
                  <a:srgbClr val="FFFFFF"/>
                </a:highlight>
                <a:latin typeface="Tahoma" panose="020B0604030504040204" pitchFamily="34" charset="0"/>
              </a:rPr>
              <a:t>Completare il processo di </a:t>
            </a:r>
            <a:r>
              <a:rPr lang="it-IT" sz="1800" b="1" dirty="0">
                <a:solidFill>
                  <a:srgbClr val="000000"/>
                </a:solidFill>
                <a:highlight>
                  <a:srgbClr val="FFFFFF"/>
                </a:highlight>
                <a:latin typeface="Tahoma" panose="020B0604030504040204" pitchFamily="34" charset="0"/>
              </a:rPr>
              <a:t>«</a:t>
            </a:r>
            <a:r>
              <a:rPr lang="it-IT" sz="1800" b="1" dirty="0" err="1">
                <a:solidFill>
                  <a:srgbClr val="000000"/>
                </a:solidFill>
                <a:highlight>
                  <a:srgbClr val="FFFFFF"/>
                </a:highlight>
                <a:latin typeface="Tahoma" panose="020B0604030504040204" pitchFamily="34" charset="0"/>
              </a:rPr>
              <a:t>application</a:t>
            </a:r>
            <a:r>
              <a:rPr lang="it-IT" sz="1800" b="1" dirty="0">
                <a:solidFill>
                  <a:srgbClr val="000000"/>
                </a:solidFill>
                <a:highlight>
                  <a:srgbClr val="FFFFFF"/>
                </a:highlight>
                <a:latin typeface="Tahoma" panose="020B0604030504040204" pitchFamily="34" charset="0"/>
              </a:rPr>
              <a:t>» </a:t>
            </a:r>
            <a:r>
              <a:rPr lang="it-IT" sz="1800" dirty="0">
                <a:solidFill>
                  <a:srgbClr val="000000"/>
                </a:solidFill>
                <a:highlight>
                  <a:srgbClr val="FFFFFF"/>
                </a:highlight>
                <a:latin typeface="Tahoma" panose="020B0604030504040204" pitchFamily="34" charset="0"/>
              </a:rPr>
              <a:t>nei modi e nei tempi imposti dall’Ateneo ospitante, cui farà seguito una formale accettazione;</a:t>
            </a:r>
          </a:p>
          <a:p>
            <a:pPr algn="just">
              <a:buFont typeface="+mj-lt"/>
              <a:buAutoNum type="arabicPeriod"/>
            </a:pPr>
            <a:r>
              <a:rPr lang="it-IT" sz="1800" dirty="0">
                <a:solidFill>
                  <a:srgbClr val="000000"/>
                </a:solidFill>
                <a:highlight>
                  <a:srgbClr val="FFFFFF"/>
                </a:highlight>
                <a:latin typeface="Tahoma" panose="020B0604030504040204" pitchFamily="34" charset="0"/>
              </a:rPr>
              <a:t>Finalizzare la predisposizione e l’approvazione del </a:t>
            </a:r>
            <a:r>
              <a:rPr lang="it-IT" sz="1800" b="1" dirty="0">
                <a:solidFill>
                  <a:srgbClr val="000000"/>
                </a:solidFill>
                <a:highlight>
                  <a:srgbClr val="FFFFFF"/>
                </a:highlight>
                <a:latin typeface="Tahoma" panose="020B0604030504040204" pitchFamily="34" charset="0"/>
              </a:rPr>
              <a:t>learning agreement </a:t>
            </a:r>
          </a:p>
          <a:p>
            <a:pPr algn="just" rtl="0" fontAlgn="base">
              <a:buFont typeface="+mj-lt"/>
              <a:buAutoNum type="arabicPeriod"/>
            </a:pPr>
            <a:r>
              <a:rPr lang="it-IT" sz="1800" b="0" i="0" dirty="0">
                <a:solidFill>
                  <a:srgbClr val="000000"/>
                </a:solidFill>
                <a:effectLst/>
                <a:highlight>
                  <a:srgbClr val="FFFFFF"/>
                </a:highlight>
                <a:latin typeface="Tahoma" panose="020B0604030504040204" pitchFamily="34" charset="0"/>
              </a:rPr>
              <a:t>sottoscrivere, entro il termine assegnato dall’amministrazione, </a:t>
            </a:r>
            <a:r>
              <a:rPr lang="it-IT" sz="1800" b="1" i="0" dirty="0">
                <a:solidFill>
                  <a:srgbClr val="000000"/>
                </a:solidFill>
                <a:effectLst/>
                <a:highlight>
                  <a:srgbClr val="FFFFFF"/>
                </a:highlight>
                <a:latin typeface="Tahoma" panose="020B0604030504040204" pitchFamily="34" charset="0"/>
              </a:rPr>
              <a:t>l'accordo di mobilità extra-Erasmus </a:t>
            </a:r>
            <a:r>
              <a:rPr lang="it-IT" sz="1800" b="0" i="0" dirty="0">
                <a:solidFill>
                  <a:srgbClr val="000000"/>
                </a:solidFill>
                <a:effectLst/>
                <a:highlight>
                  <a:srgbClr val="FFFFFF"/>
                </a:highlight>
                <a:latin typeface="Tahoma" panose="020B0604030504040204" pitchFamily="34" charset="0"/>
              </a:rPr>
              <a:t>nel quale sono stabiliti i diritti e doveri delle parti; </a:t>
            </a:r>
          </a:p>
          <a:p>
            <a:pPr algn="just" rtl="0" fontAlgn="base">
              <a:buFont typeface="+mj-lt"/>
              <a:buAutoNum type="arabicPeriod" startAt="2"/>
            </a:pPr>
            <a:endParaRPr lang="it-IT" sz="1800" dirty="0">
              <a:solidFill>
                <a:srgbClr val="000000"/>
              </a:solidFill>
              <a:highlight>
                <a:srgbClr val="FFFFFF"/>
              </a:highlight>
              <a:latin typeface="Tahoma" panose="020B0604030504040204" pitchFamily="34" charset="0"/>
            </a:endParaRPr>
          </a:p>
          <a:p>
            <a:pPr marL="0" indent="0" algn="just" rtl="0" fontAlgn="base">
              <a:buNone/>
            </a:pPr>
            <a:r>
              <a:rPr lang="it-IT" sz="1800" b="0" i="0" dirty="0">
                <a:solidFill>
                  <a:srgbClr val="000000"/>
                </a:solidFill>
                <a:effectLst/>
                <a:highlight>
                  <a:srgbClr val="FFFFFF"/>
                </a:highlight>
                <a:latin typeface="Tahoma" panose="020B0604030504040204" pitchFamily="34" charset="0"/>
              </a:rPr>
              <a:t>Il mancato adempimento di quanto descritto sopra nei termini assegnati determinerà la decadenza dell’assegnazione della borsa e l’eventuale scorrimento conseguente della graduatoria. </a:t>
            </a:r>
            <a:endParaRPr lang="it-IT" sz="1400" b="0" i="0" dirty="0">
              <a:solidFill>
                <a:srgbClr val="000000"/>
              </a:solidFill>
              <a:effectLst/>
              <a:highlight>
                <a:srgbClr val="FFFFFF"/>
              </a:highlight>
              <a:latin typeface="Segoe UI" panose="020B0502040204020203" pitchFamily="34" charset="0"/>
            </a:endParaRPr>
          </a:p>
          <a:p>
            <a:pPr marL="0" indent="0" algn="just">
              <a:buNone/>
            </a:pPr>
            <a:endParaRPr lang="it-IT" sz="2400" dirty="0">
              <a:latin typeface="Tahoma" panose="020B0604030504040204" pitchFamily="34" charset="0"/>
              <a:ea typeface="Tahoma" panose="020B0604030504040204" pitchFamily="34" charset="0"/>
              <a:cs typeface="Tahoma" panose="020B0604030504040204" pitchFamily="34" charset="0"/>
            </a:endParaRPr>
          </a:p>
        </p:txBody>
      </p:sp>
      <p:pic>
        <p:nvPicPr>
          <p:cNvPr id="3" name="Immagine 2">
            <a:extLst>
              <a:ext uri="{FF2B5EF4-FFF2-40B4-BE49-F238E27FC236}">
                <a16:creationId xmlns:a16="http://schemas.microsoft.com/office/drawing/2014/main" id="{3058D322-F90F-9B3A-857A-451AE0389056}"/>
              </a:ext>
            </a:extLst>
          </p:cNvPr>
          <p:cNvPicPr>
            <a:picLocks noChangeAspect="1"/>
          </p:cNvPicPr>
          <p:nvPr/>
        </p:nvPicPr>
        <p:blipFill>
          <a:blip r:embed="rId3"/>
          <a:stretch>
            <a:fillRect/>
          </a:stretch>
        </p:blipFill>
        <p:spPr>
          <a:xfrm>
            <a:off x="395536" y="116633"/>
            <a:ext cx="5990939" cy="1584176"/>
          </a:xfrm>
          <a:prstGeom prst="rect">
            <a:avLst/>
          </a:prstGeom>
        </p:spPr>
      </p:pic>
    </p:spTree>
    <p:extLst>
      <p:ext uri="{BB962C8B-B14F-4D97-AF65-F5344CB8AC3E}">
        <p14:creationId xmlns:p14="http://schemas.microsoft.com/office/powerpoint/2010/main" val="292809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ttangolo 1"/>
          <p:cNvSpPr>
            <a:spLocks noChangeArrowheads="1"/>
          </p:cNvSpPr>
          <p:nvPr/>
        </p:nvSpPr>
        <p:spPr bwMode="auto">
          <a:xfrm>
            <a:off x="404394" y="2038784"/>
            <a:ext cx="8412162" cy="4599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449263" indent="-274638">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it-IT" altLang="it-IT" sz="2400" b="1" i="0" u="none" strike="noStrike" kern="0" cap="none" spc="0" normalizeH="0" baseline="0" noProof="0" dirty="0">
                <a:ln>
                  <a:noFill/>
                </a:ln>
                <a:solidFill>
                  <a:srgbClr val="0000FF"/>
                </a:solidFill>
                <a:effectLst/>
                <a:uLnTx/>
                <a:uFillTx/>
                <a:latin typeface="Arial"/>
                <a:ea typeface="ＭＳ Ｐゴシック"/>
                <a:cs typeface="+mn-cs"/>
              </a:rPr>
              <a:t>Sintesi cronologica degli adempimenti </a:t>
            </a:r>
            <a:endParaRPr lang="it-IT" altLang="it-IT" sz="1800" dirty="0">
              <a:latin typeface="Tahoma" panose="020B0604030504040204" pitchFamily="34" charset="0"/>
              <a:ea typeface="Tahoma" panose="020B0604030504040204" pitchFamily="34" charset="0"/>
              <a:cs typeface="Tahoma" panose="020B0604030504040204" pitchFamily="34" charset="0"/>
            </a:endParaRPr>
          </a:p>
          <a:p>
            <a:pPr algn="ctr">
              <a:lnSpc>
                <a:spcPct val="120000"/>
              </a:lnSpc>
            </a:pPr>
            <a:endParaRPr lang="it-IT" altLang="it-IT" sz="1000" dirty="0">
              <a:highlight>
                <a:srgbClr val="FAFAFA"/>
              </a:highlight>
              <a:latin typeface="Tahoma" panose="020B0604030504040204" pitchFamily="34" charset="0"/>
              <a:ea typeface="Tahoma" panose="020B0604030504040204" pitchFamily="34" charset="0"/>
              <a:cs typeface="Tahoma" panose="020B0604030504040204" pitchFamily="34" charset="0"/>
            </a:endParaRP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«Nomination» (in capo allo staff di </a:t>
            </a:r>
            <a:r>
              <a:rPr lang="it-IT" altLang="it-IT" sz="1800" dirty="0" err="1">
                <a:highlight>
                  <a:srgbClr val="FAFAFA"/>
                </a:highlight>
                <a:latin typeface="Tahoma" panose="020B0604030504040204" pitchFamily="34" charset="0"/>
                <a:ea typeface="Tahoma" panose="020B0604030504040204" pitchFamily="34" charset="0"/>
                <a:cs typeface="Tahoma" panose="020B0604030504040204" pitchFamily="34" charset="0"/>
              </a:rPr>
              <a:t>Unistrapg</a:t>
            </a: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a:t>
            </a:r>
            <a:r>
              <a:rPr lang="it-IT" altLang="it-IT" sz="1800" dirty="0" err="1">
                <a:highlight>
                  <a:srgbClr val="FAFAFA"/>
                </a:highlight>
                <a:latin typeface="Tahoma" panose="020B0604030504040204" pitchFamily="34" charset="0"/>
                <a:ea typeface="Tahoma" panose="020B0604030504040204" pitchFamily="34" charset="0"/>
                <a:cs typeface="Tahoma" panose="020B0604030504040204" pitchFamily="34" charset="0"/>
              </a:rPr>
              <a:t>application</a:t>
            </a: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 – in capo ai beneficiari di mobilità + «Learning Agreement» - in capo ai beneficiari di mobilità</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Stipula dell’«Accordo finanziario»</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Adempimenti connessi al titolo di soggiorno all’estero</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Incontro di «check out»</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Mobilità</a:t>
            </a:r>
          </a:p>
          <a:p>
            <a:pPr marL="517525" lvl="1" indent="-342900" algn="just">
              <a:lnSpc>
                <a:spcPct val="150000"/>
              </a:lnSpc>
              <a:spcBef>
                <a:spcPts val="0"/>
              </a:spcBef>
              <a:buFont typeface="+mj-lt"/>
              <a:buAutoNum type="alphaLcParenR"/>
            </a:pPr>
            <a:r>
              <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rPr>
              <a:t>Rientro e convalida delle attività svolte</a:t>
            </a:r>
          </a:p>
          <a:p>
            <a:pPr marL="517525" lvl="1" indent="-342900" algn="just">
              <a:lnSpc>
                <a:spcPct val="120000"/>
              </a:lnSpc>
              <a:buFont typeface="+mj-lt"/>
              <a:buAutoNum type="alphaLcParenR"/>
            </a:pPr>
            <a:endPar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endParaRPr>
          </a:p>
          <a:p>
            <a:pPr marL="517525" lvl="1" indent="-342900" algn="just">
              <a:lnSpc>
                <a:spcPct val="120000"/>
              </a:lnSpc>
              <a:buFont typeface="+mj-lt"/>
              <a:buAutoNum type="alphaLcParenR"/>
            </a:pPr>
            <a:endParaRPr lang="it-IT" altLang="it-IT" sz="1800" dirty="0">
              <a:highlight>
                <a:srgbClr val="FAFAFA"/>
              </a:highlight>
              <a:latin typeface="Tahoma" panose="020B0604030504040204" pitchFamily="34" charset="0"/>
              <a:ea typeface="Tahoma" panose="020B0604030504040204" pitchFamily="34" charset="0"/>
              <a:cs typeface="Tahoma" panose="020B0604030504040204" pitchFamily="34" charset="0"/>
            </a:endParaRPr>
          </a:p>
        </p:txBody>
      </p:sp>
      <p:pic>
        <p:nvPicPr>
          <p:cNvPr id="3" name="Immagine 2">
            <a:extLst>
              <a:ext uri="{FF2B5EF4-FFF2-40B4-BE49-F238E27FC236}">
                <a16:creationId xmlns:a16="http://schemas.microsoft.com/office/drawing/2014/main" id="{F39C7C24-8B25-38D9-3EF3-9422587CBBB5}"/>
              </a:ext>
            </a:extLst>
          </p:cNvPr>
          <p:cNvPicPr>
            <a:picLocks noChangeAspect="1"/>
          </p:cNvPicPr>
          <p:nvPr/>
        </p:nvPicPr>
        <p:blipFill>
          <a:blip r:embed="rId3"/>
          <a:stretch>
            <a:fillRect/>
          </a:stretch>
        </p:blipFill>
        <p:spPr>
          <a:xfrm>
            <a:off x="327444" y="163382"/>
            <a:ext cx="7092280" cy="1875402"/>
          </a:xfrm>
          <a:prstGeom prst="rect">
            <a:avLst/>
          </a:prstGeom>
        </p:spPr>
      </p:pic>
    </p:spTree>
    <p:extLst>
      <p:ext uri="{BB962C8B-B14F-4D97-AF65-F5344CB8AC3E}">
        <p14:creationId xmlns:p14="http://schemas.microsoft.com/office/powerpoint/2010/main" val="20023566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457200" indent="-457200">
              <a:lnSpc>
                <a:spcPct val="90000"/>
              </a:lnSpc>
              <a:buAutoNum type="alphaLcParenR"/>
            </a:pPr>
            <a:r>
              <a:rPr lang="it-IT" sz="2000" b="1" dirty="0">
                <a:solidFill>
                  <a:srgbClr val="0000FF"/>
                </a:solidFill>
              </a:rPr>
              <a:t>Nomination</a:t>
            </a:r>
          </a:p>
          <a:p>
            <a:pPr>
              <a:lnSpc>
                <a:spcPct val="90000"/>
              </a:lnSpc>
            </a:pPr>
            <a:endParaRPr lang="it-IT" sz="2000" b="1" dirty="0">
              <a:solidFill>
                <a:srgbClr val="0000FF"/>
              </a:solidFill>
            </a:endParaRPr>
          </a:p>
          <a:p>
            <a:pPr algn="ctr">
              <a:lnSpc>
                <a:spcPct val="90000"/>
              </a:lnSpc>
            </a:pPr>
            <a:r>
              <a:rPr lang="it-IT" sz="2000" b="1" dirty="0">
                <a:solidFill>
                  <a:srgbClr val="0000FF"/>
                </a:solidFill>
              </a:rPr>
              <a:t>(Procedura in carico ad </a:t>
            </a:r>
            <a:r>
              <a:rPr lang="it-IT" sz="2000" b="1" dirty="0" err="1">
                <a:solidFill>
                  <a:srgbClr val="0000FF"/>
                </a:solidFill>
              </a:rPr>
              <a:t>UnistraPg</a:t>
            </a:r>
            <a:r>
              <a:rPr lang="it-IT" sz="2000" b="1" dirty="0">
                <a:solidFill>
                  <a:srgbClr val="0000FF"/>
                </a:solidFill>
              </a:rPr>
              <a:t>)</a:t>
            </a:r>
          </a:p>
          <a:p>
            <a:pPr algn="ctr">
              <a:lnSpc>
                <a:spcPct val="90000"/>
              </a:lnSpc>
            </a:pPr>
            <a:endParaRPr lang="it-IT" sz="2000" b="1" dirty="0">
              <a:solidFill>
                <a:srgbClr val="0000FF"/>
              </a:solidFill>
            </a:endParaRPr>
          </a:p>
          <a:p>
            <a:pPr algn="just"/>
            <a:r>
              <a:rPr lang="it-IT" sz="1600" dirty="0">
                <a:effectLst/>
                <a:latin typeface="Tahoma" panose="020B0604030504040204" pitchFamily="34" charset="0"/>
                <a:ea typeface="Calibri" panose="020F0502020204030204" pitchFamily="34" charset="0"/>
              </a:rPr>
              <a:t>L’Ateneo ha provveduto ad inviare agli Atenei partner le «nomination» degli studenti selezionati; generalmente (ma non necessariamente!) la controparte internazionale fa seguito alla ricezione delle nomination contattando gli studenti per fornire ogni utile indicazione per la gestione della fase propedeutica all’accettazione della mobilità, in sintesi definita fase di «</a:t>
            </a:r>
            <a:r>
              <a:rPr lang="it-IT" sz="1600" dirty="0" err="1">
                <a:effectLst/>
                <a:latin typeface="Tahoma" panose="020B0604030504040204" pitchFamily="34" charset="0"/>
                <a:ea typeface="Calibri" panose="020F0502020204030204" pitchFamily="34" charset="0"/>
              </a:rPr>
              <a:t>application</a:t>
            </a:r>
            <a:r>
              <a:rPr lang="it-IT" sz="1600" dirty="0">
                <a:effectLst/>
                <a:latin typeface="Tahoma" panose="020B0604030504040204" pitchFamily="34" charset="0"/>
                <a:ea typeface="Calibri" panose="020F0502020204030204" pitchFamily="34" charset="0"/>
              </a:rPr>
              <a:t>».</a:t>
            </a:r>
          </a:p>
          <a:p>
            <a:pPr algn="just"/>
            <a:endParaRPr lang="it-IT" sz="1600" dirty="0">
              <a:latin typeface="Tahoma" panose="020B0604030504040204" pitchFamily="34" charset="0"/>
              <a:ea typeface="Calibri" panose="020F0502020204030204" pitchFamily="34" charset="0"/>
            </a:endParaRPr>
          </a:p>
          <a:p>
            <a:pPr algn="just"/>
            <a:r>
              <a:rPr lang="it-IT" sz="1600" dirty="0">
                <a:effectLst/>
                <a:latin typeface="Tahoma" panose="020B0604030504040204" pitchFamily="34" charset="0"/>
                <a:ea typeface="Calibri" panose="020F0502020204030204" pitchFamily="34" charset="0"/>
              </a:rPr>
              <a:t>Laddove non si riceva la predetta comunicazione è fatto obbligo per i beneficiari di mobilità verificare con la massima attenzione che ogni utile indicazione relativa agli adempimenti connessi alla realizzazione della mobilità siano reperibili nei siti web della controparte internazionale.</a:t>
            </a: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148239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b) Application - 1</a:t>
            </a:r>
          </a:p>
          <a:p>
            <a:pPr>
              <a:lnSpc>
                <a:spcPct val="90000"/>
              </a:lnSpc>
            </a:pPr>
            <a:endParaRPr lang="it-IT" sz="2000" b="1" dirty="0">
              <a:solidFill>
                <a:srgbClr val="0000FF"/>
              </a:solidFill>
            </a:endParaRPr>
          </a:p>
          <a:p>
            <a:pPr algn="ctr">
              <a:lnSpc>
                <a:spcPct val="90000"/>
              </a:lnSpc>
            </a:pPr>
            <a:r>
              <a:rPr lang="it-IT" sz="2000" b="1" dirty="0">
                <a:solidFill>
                  <a:srgbClr val="0000FF"/>
                </a:solidFill>
              </a:rPr>
              <a:t>(Procedura in carico ai beneficiari di mobilità)</a:t>
            </a:r>
          </a:p>
          <a:p>
            <a:pPr algn="ctr">
              <a:lnSpc>
                <a:spcPct val="90000"/>
              </a:lnSpc>
            </a:pPr>
            <a:endParaRPr lang="it-IT" sz="2000" b="1" dirty="0">
              <a:solidFill>
                <a:srgbClr val="0000FF"/>
              </a:solidFill>
            </a:endParaRPr>
          </a:p>
          <a:p>
            <a:pPr algn="just"/>
            <a:r>
              <a:rPr lang="it-IT" sz="1600" dirty="0">
                <a:effectLst/>
                <a:latin typeface="Tahoma" panose="020B0604030504040204" pitchFamily="34" charset="0"/>
                <a:ea typeface="Calibri" panose="020F0502020204030204" pitchFamily="34" charset="0"/>
              </a:rPr>
              <a:t>Nel rispetto delle procedure e delle scadenze imposte dagli Atenei assegnati, è cura e responsabilità dei beneficiari di mobilità completare il processo di «</a:t>
            </a:r>
            <a:r>
              <a:rPr lang="it-IT" sz="1600" dirty="0" err="1">
                <a:effectLst/>
                <a:latin typeface="Tahoma" panose="020B0604030504040204" pitchFamily="34" charset="0"/>
                <a:ea typeface="Calibri" panose="020F0502020204030204" pitchFamily="34" charset="0"/>
              </a:rPr>
              <a:t>application</a:t>
            </a:r>
            <a:r>
              <a:rPr lang="it-IT" sz="1600" dirty="0">
                <a:effectLst/>
                <a:latin typeface="Tahoma" panose="020B0604030504040204" pitchFamily="34" charset="0"/>
                <a:ea typeface="Calibri" panose="020F0502020204030204" pitchFamily="34" charset="0"/>
              </a:rPr>
              <a:t>» che si concreta nella produzione e nell’invio (digitale o cartaceo) alla controparte internazionale di una serie di documenti (es. </a:t>
            </a:r>
            <a:r>
              <a:rPr lang="it-IT" sz="1600" dirty="0" err="1">
                <a:effectLst/>
                <a:latin typeface="Tahoma" panose="020B0604030504040204" pitchFamily="34" charset="0"/>
                <a:ea typeface="Calibri" panose="020F0502020204030204" pitchFamily="34" charset="0"/>
              </a:rPr>
              <a:t>application</a:t>
            </a:r>
            <a:r>
              <a:rPr lang="it-IT" sz="1600" dirty="0">
                <a:effectLst/>
                <a:latin typeface="Tahoma" panose="020B0604030504040204" pitchFamily="34" charset="0"/>
                <a:ea typeface="Calibri" panose="020F0502020204030204" pitchFamily="34" charset="0"/>
              </a:rPr>
              <a:t> </a:t>
            </a:r>
            <a:r>
              <a:rPr lang="it-IT" sz="1600" dirty="0" err="1">
                <a:effectLst/>
                <a:latin typeface="Tahoma" panose="020B0604030504040204" pitchFamily="34" charset="0"/>
                <a:ea typeface="Calibri" panose="020F0502020204030204" pitchFamily="34" charset="0"/>
              </a:rPr>
              <a:t>form</a:t>
            </a:r>
            <a:r>
              <a:rPr lang="it-IT" sz="1600" dirty="0">
                <a:latin typeface="Tahoma" panose="020B0604030504040204" pitchFamily="34" charset="0"/>
                <a:ea typeface="Calibri" panose="020F0502020204030204" pitchFamily="34" charset="0"/>
              </a:rPr>
              <a:t>, housing </a:t>
            </a:r>
            <a:r>
              <a:rPr lang="it-IT" sz="1600" dirty="0" err="1">
                <a:latin typeface="Tahoma" panose="020B0604030504040204" pitchFamily="34" charset="0"/>
                <a:ea typeface="Calibri" panose="020F0502020204030204" pitchFamily="34" charset="0"/>
              </a:rPr>
              <a:t>form</a:t>
            </a:r>
            <a:r>
              <a:rPr lang="it-IT" sz="1600" dirty="0">
                <a:latin typeface="Tahoma" panose="020B0604030504040204" pitchFamily="34" charset="0"/>
                <a:ea typeface="Calibri" panose="020F0502020204030204" pitchFamily="34" charset="0"/>
              </a:rPr>
              <a:t>, learning agreement etc.) che questi richiede – entro una specifica deadline – ai fini dell’accettazione della mobilità internazionale a fini di studio.</a:t>
            </a:r>
          </a:p>
          <a:p>
            <a:pPr algn="just"/>
            <a:endParaRPr lang="it-IT" sz="1600" dirty="0">
              <a:effectLst/>
              <a:latin typeface="Tahoma" panose="020B0604030504040204" pitchFamily="34" charset="0"/>
              <a:ea typeface="Calibri" panose="020F0502020204030204" pitchFamily="34" charset="0"/>
            </a:endParaRPr>
          </a:p>
          <a:p>
            <a:pPr algn="just"/>
            <a:r>
              <a:rPr lang="it-IT" sz="1600" dirty="0">
                <a:latin typeface="Tahoma" panose="020B0604030504040204" pitchFamily="34" charset="0"/>
                <a:ea typeface="Calibri" panose="020F0502020204030204" pitchFamily="34" charset="0"/>
              </a:rPr>
              <a:t>Il mancato rispetto dei predetti adempimenti comporta la mancata accettazione e di conseguenza la perdita del beneficio della mobilità assegnata.</a:t>
            </a:r>
            <a:endParaRPr lang="it-IT" sz="1600" dirty="0">
              <a:effectLst/>
              <a:latin typeface="Tahoma" panose="020B0604030504040204" pitchFamily="34" charset="0"/>
              <a:ea typeface="Calibri" panose="020F0502020204030204" pitchFamily="34" charset="0"/>
            </a:endParaRP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154897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b) Application - 2</a:t>
            </a:r>
          </a:p>
          <a:p>
            <a:pPr>
              <a:lnSpc>
                <a:spcPct val="90000"/>
              </a:lnSpc>
            </a:pPr>
            <a:endParaRPr lang="it-IT" sz="2000" b="1" dirty="0">
              <a:solidFill>
                <a:srgbClr val="0000FF"/>
              </a:solidFill>
            </a:endParaRPr>
          </a:p>
          <a:p>
            <a:pPr algn="ctr">
              <a:lnSpc>
                <a:spcPct val="90000"/>
              </a:lnSpc>
            </a:pPr>
            <a:endParaRPr lang="it-IT" sz="2000" b="1" dirty="0">
              <a:solidFill>
                <a:srgbClr val="0000FF"/>
              </a:solidFill>
            </a:endParaRPr>
          </a:p>
          <a:p>
            <a:pPr algn="just"/>
            <a:r>
              <a:rPr lang="it-IT" sz="1600" dirty="0">
                <a:effectLst/>
                <a:latin typeface="Tahoma" panose="020B0604030504040204" pitchFamily="34" charset="0"/>
                <a:ea typeface="Calibri" panose="020F0502020204030204" pitchFamily="34" charset="0"/>
              </a:rPr>
              <a:t>Nel caso in cui, in fase di </a:t>
            </a:r>
            <a:r>
              <a:rPr lang="it-IT" sz="1600" dirty="0" err="1">
                <a:effectLst/>
                <a:latin typeface="Tahoma" panose="020B0604030504040204" pitchFamily="34" charset="0"/>
                <a:ea typeface="Calibri" panose="020F0502020204030204" pitchFamily="34" charset="0"/>
              </a:rPr>
              <a:t>applicatio</a:t>
            </a:r>
            <a:r>
              <a:rPr lang="it-IT" sz="1600" dirty="0" err="1">
                <a:latin typeface="Tahoma" panose="020B0604030504040204" pitchFamily="34" charset="0"/>
                <a:ea typeface="Calibri" panose="020F0502020204030204" pitchFamily="34" charset="0"/>
              </a:rPr>
              <a:t>n</a:t>
            </a:r>
            <a:r>
              <a:rPr lang="it-IT" sz="1600" dirty="0">
                <a:latin typeface="Tahoma" panose="020B0604030504040204" pitchFamily="34" charset="0"/>
                <a:ea typeface="Calibri" panose="020F0502020204030204" pitchFamily="34" charset="0"/>
              </a:rPr>
              <a:t>, venga richiesto l’invio di attestazioni rilasciate da </a:t>
            </a:r>
            <a:r>
              <a:rPr lang="it-IT" sz="1600" dirty="0" err="1">
                <a:latin typeface="Tahoma" panose="020B0604030504040204" pitchFamily="34" charset="0"/>
                <a:ea typeface="Calibri" panose="020F0502020204030204" pitchFamily="34" charset="0"/>
              </a:rPr>
              <a:t>UniStraPG</a:t>
            </a:r>
            <a:r>
              <a:rPr lang="it-IT" sz="1600" dirty="0">
                <a:latin typeface="Tahoma" panose="020B0604030504040204" pitchFamily="34" charset="0"/>
                <a:ea typeface="Calibri" panose="020F0502020204030204" pitchFamily="34" charset="0"/>
              </a:rPr>
              <a:t>, e segnatamente:</a:t>
            </a:r>
          </a:p>
          <a:p>
            <a:pPr algn="just"/>
            <a:endParaRPr lang="it-IT" sz="1600" dirty="0">
              <a:latin typeface="Tahoma" panose="020B0604030504040204" pitchFamily="34" charset="0"/>
              <a:ea typeface="Calibri" panose="020F0502020204030204" pitchFamily="34" charset="0"/>
            </a:endParaRPr>
          </a:p>
          <a:p>
            <a:pPr marL="285750" indent="-285750" algn="just">
              <a:buFont typeface="Arial" panose="020B0604020202020204" pitchFamily="34" charset="0"/>
              <a:buChar char="•"/>
            </a:pPr>
            <a:r>
              <a:rPr lang="it-IT" sz="1600" dirty="0">
                <a:effectLst/>
                <a:latin typeface="Tahoma" panose="020B0604030504040204" pitchFamily="34" charset="0"/>
                <a:ea typeface="Calibri" panose="020F0502020204030204" pitchFamily="34" charset="0"/>
              </a:rPr>
              <a:t>Certificato di iscrizione</a:t>
            </a:r>
          </a:p>
          <a:p>
            <a:pPr marL="285750" indent="-285750" algn="just">
              <a:buFont typeface="Arial" panose="020B0604020202020204" pitchFamily="34" charset="0"/>
              <a:buChar char="•"/>
            </a:pPr>
            <a:r>
              <a:rPr lang="it-IT" sz="1600" dirty="0" err="1">
                <a:latin typeface="Tahoma" panose="020B0604030504040204" pitchFamily="34" charset="0"/>
                <a:ea typeface="Calibri" panose="020F0502020204030204" pitchFamily="34" charset="0"/>
              </a:rPr>
              <a:t>Transcript</a:t>
            </a:r>
            <a:r>
              <a:rPr lang="it-IT" sz="1600" dirty="0">
                <a:latin typeface="Tahoma" panose="020B0604030504040204" pitchFamily="34" charset="0"/>
                <a:ea typeface="Calibri" panose="020F0502020204030204" pitchFamily="34" charset="0"/>
              </a:rPr>
              <a:t> of Records</a:t>
            </a:r>
          </a:p>
          <a:p>
            <a:pPr marL="285750" indent="-285750" algn="just">
              <a:buFont typeface="Arial" panose="020B0604020202020204" pitchFamily="34" charset="0"/>
              <a:buChar char="•"/>
            </a:pPr>
            <a:endParaRPr lang="it-IT" sz="1600" dirty="0">
              <a:latin typeface="Tahoma" panose="020B0604030504040204" pitchFamily="34" charset="0"/>
              <a:ea typeface="Calibri" panose="020F0502020204030204" pitchFamily="34" charset="0"/>
            </a:endParaRPr>
          </a:p>
          <a:p>
            <a:pPr algn="just"/>
            <a:r>
              <a:rPr lang="it-IT" sz="1600" dirty="0">
                <a:effectLst/>
                <a:latin typeface="Tahoma" panose="020B0604030504040204" pitchFamily="34" charset="0"/>
                <a:ea typeface="Calibri" panose="020F0502020204030204" pitchFamily="34" charset="0"/>
              </a:rPr>
              <a:t>Sarà cura dell’interessato farne tempestiva richiesta via email a: erasmus@unistrapg.it</a:t>
            </a:r>
          </a:p>
          <a:p>
            <a:pPr marL="285750" indent="-285750" algn="just">
              <a:buFont typeface="Arial" panose="020B0604020202020204" pitchFamily="34" charset="0"/>
              <a:buChar char="•"/>
            </a:pPr>
            <a:endParaRPr lang="it-IT" sz="1600" dirty="0">
              <a:effectLst/>
              <a:latin typeface="Tahoma" panose="020B0604030504040204" pitchFamily="34" charset="0"/>
              <a:ea typeface="Calibri" panose="020F0502020204030204" pitchFamily="34" charset="0"/>
            </a:endParaRP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153036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c) Learning Agreement - 1</a:t>
            </a:r>
          </a:p>
          <a:p>
            <a:pPr>
              <a:lnSpc>
                <a:spcPct val="90000"/>
              </a:lnSpc>
            </a:pPr>
            <a:endParaRPr lang="it-IT" sz="2000" b="1" dirty="0">
              <a:solidFill>
                <a:srgbClr val="0000FF"/>
              </a:solidFill>
            </a:endParaRPr>
          </a:p>
          <a:p>
            <a:pPr algn="ctr">
              <a:lnSpc>
                <a:spcPct val="90000"/>
              </a:lnSpc>
            </a:pPr>
            <a:r>
              <a:rPr lang="it-IT" sz="2000" b="1" dirty="0">
                <a:solidFill>
                  <a:srgbClr val="0000FF"/>
                </a:solidFill>
              </a:rPr>
              <a:t>Procedura in carico ai beneficiari di mobilità</a:t>
            </a:r>
          </a:p>
          <a:p>
            <a:pPr algn="ctr">
              <a:lnSpc>
                <a:spcPct val="90000"/>
              </a:lnSpc>
            </a:pPr>
            <a:endParaRPr lang="it-IT" sz="2000" b="1" dirty="0">
              <a:solidFill>
                <a:srgbClr val="0000FF"/>
              </a:solidFill>
            </a:endParaRPr>
          </a:p>
          <a:p>
            <a:pPr algn="just"/>
            <a:r>
              <a:rPr lang="it-IT" sz="1600" dirty="0">
                <a:effectLst/>
                <a:latin typeface="Tahoma" panose="020B0604030504040204" pitchFamily="34" charset="0"/>
                <a:ea typeface="Calibri" panose="020F0502020204030204" pitchFamily="34" charset="0"/>
              </a:rPr>
              <a:t>La procedura relativa alla finalizzazione del Learning Agreement si concreta per il tramite della piattaforma a ciò dedicata («sistema gestione proposte formative/LA») accessibile al seguente collegamento: </a:t>
            </a:r>
            <a:r>
              <a:rPr lang="it-IT" sz="1600" dirty="0">
                <a:effectLst/>
                <a:latin typeface="Tahoma" panose="020B0604030504040204" pitchFamily="34" charset="0"/>
                <a:ea typeface="Calibri" panose="020F0502020204030204" pitchFamily="34" charset="0"/>
                <a:hlinkClick r:id="rId3"/>
              </a:rPr>
              <a:t>https://www.unistrapg.it/erasmus/approvazione-la/</a:t>
            </a:r>
            <a:endParaRPr lang="it-IT" sz="1600" dirty="0">
              <a:effectLst/>
              <a:latin typeface="Tahoma" panose="020B0604030504040204" pitchFamily="34" charset="0"/>
              <a:ea typeface="Calibri" panose="020F0502020204030204" pitchFamily="34" charset="0"/>
            </a:endParaRPr>
          </a:p>
          <a:p>
            <a:pPr algn="just"/>
            <a:endParaRPr lang="it-IT" sz="1600" dirty="0">
              <a:latin typeface="Tahoma" panose="020B0604030504040204" pitchFamily="34" charset="0"/>
              <a:ea typeface="Calibri" panose="020F0502020204030204" pitchFamily="34" charset="0"/>
            </a:endParaRPr>
          </a:p>
          <a:p>
            <a:pPr algn="just"/>
            <a:r>
              <a:rPr lang="it-IT" sz="1600" dirty="0">
                <a:effectLst/>
                <a:latin typeface="Tahoma" panose="020B0604030504040204" pitchFamily="34" charset="0"/>
                <a:ea typeface="Calibri" panose="020F0502020204030204" pitchFamily="34" charset="0"/>
              </a:rPr>
              <a:t>Per la redazione del Learning Agreement occorre:</a:t>
            </a:r>
          </a:p>
          <a:p>
            <a:pPr marL="342900" indent="-342900" algn="just">
              <a:buFont typeface="+mj-lt"/>
              <a:buAutoNum type="arabicParenR"/>
            </a:pPr>
            <a:r>
              <a:rPr lang="it-IT" sz="1600" dirty="0">
                <a:latin typeface="Tahoma" panose="020B0604030504040204" pitchFamily="34" charset="0"/>
                <a:ea typeface="Calibri" panose="020F0502020204030204" pitchFamily="34" charset="0"/>
              </a:rPr>
              <a:t>Scaricare e compilare in formato .doc il relativo template (</a:t>
            </a:r>
            <a:r>
              <a:rPr lang="it-IT" sz="1600" dirty="0">
                <a:latin typeface="Tahoma" panose="020B0604030504040204" pitchFamily="34" charset="0"/>
                <a:ea typeface="Calibri" panose="020F0502020204030204" pitchFamily="34" charset="0"/>
                <a:hlinkClick r:id="rId4"/>
              </a:rPr>
              <a:t>link</a:t>
            </a:r>
            <a:r>
              <a:rPr lang="it-IT" sz="1600" dirty="0">
                <a:latin typeface="Tahoma" panose="020B0604030504040204" pitchFamily="34" charset="0"/>
                <a:ea typeface="Calibri" panose="020F0502020204030204" pitchFamily="34" charset="0"/>
              </a:rPr>
              <a:t>);</a:t>
            </a:r>
          </a:p>
          <a:p>
            <a:pPr marL="342900" indent="-342900" algn="just">
              <a:buFont typeface="+mj-lt"/>
              <a:buAutoNum type="arabicParenR"/>
            </a:pPr>
            <a:r>
              <a:rPr lang="it-IT" sz="1600" dirty="0">
                <a:effectLst/>
                <a:latin typeface="Tahoma" panose="020B0604030504040204" pitchFamily="34" charset="0"/>
                <a:ea typeface="Calibri" panose="020F0502020204030204" pitchFamily="34" charset="0"/>
              </a:rPr>
              <a:t>Accedere all’apposita sezione del sistema gestione proposte formative/LA, caricare la proposta di Learning Agreement-</a:t>
            </a:r>
            <a:r>
              <a:rPr lang="it-IT" sz="1600" dirty="0" err="1">
                <a:effectLst/>
                <a:latin typeface="Tahoma" panose="020B0604030504040204" pitchFamily="34" charset="0"/>
                <a:ea typeface="Calibri" panose="020F0502020204030204" pitchFamily="34" charset="0"/>
              </a:rPr>
              <a:t>Before</a:t>
            </a:r>
            <a:r>
              <a:rPr lang="it-IT" sz="1600" dirty="0">
                <a:effectLst/>
                <a:latin typeface="Tahoma" panose="020B0604030504040204" pitchFamily="34" charset="0"/>
                <a:ea typeface="Calibri" panose="020F0502020204030204" pitchFamily="34" charset="0"/>
              </a:rPr>
              <a:t> the Mobility ed attivare l’iter approvativo;</a:t>
            </a:r>
          </a:p>
          <a:p>
            <a:pPr marL="342900" indent="-342900" algn="just">
              <a:buFont typeface="+mj-lt"/>
              <a:buAutoNum type="arabicParenR"/>
            </a:pPr>
            <a:r>
              <a:rPr lang="it-IT" sz="1600" dirty="0">
                <a:effectLst/>
                <a:latin typeface="Tahoma" panose="020B0604030504040204" pitchFamily="34" charset="0"/>
                <a:ea typeface="Calibri" panose="020F0502020204030204" pitchFamily="34" charset="0"/>
              </a:rPr>
              <a:t>Al positivo esito dell’iter approvativo, occorrerà inviare il Learning Agreement via email al referente dell’Ateneo internazionale ospitante per la firma di approvazione.</a:t>
            </a:r>
          </a:p>
          <a:p>
            <a:pPr algn="just"/>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5"/>
          <a:stretch>
            <a:fillRect/>
          </a:stretch>
        </p:blipFill>
        <p:spPr>
          <a:xfrm>
            <a:off x="0" y="152401"/>
            <a:ext cx="5724128" cy="1513624"/>
          </a:xfrm>
          <a:prstGeom prst="rect">
            <a:avLst/>
          </a:prstGeom>
        </p:spPr>
      </p:pic>
    </p:spTree>
    <p:extLst>
      <p:ext uri="{BB962C8B-B14F-4D97-AF65-F5344CB8AC3E}">
        <p14:creationId xmlns:p14="http://schemas.microsoft.com/office/powerpoint/2010/main" val="248061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A7C1E-1D3B-C93B-68A3-356CD6C8D37F}"/>
            </a:ext>
          </a:extLst>
        </p:cNvPr>
        <p:cNvGrpSpPr/>
        <p:nvPr/>
      </p:nvGrpSpPr>
      <p:grpSpPr>
        <a:xfrm>
          <a:off x="0" y="0"/>
          <a:ext cx="0" cy="0"/>
          <a:chOff x="0" y="0"/>
          <a:chExt cx="0" cy="0"/>
        </a:xfrm>
      </p:grpSpPr>
      <p:sp>
        <p:nvSpPr>
          <p:cNvPr id="7170" name="Rectangle 6">
            <a:extLst>
              <a:ext uri="{FF2B5EF4-FFF2-40B4-BE49-F238E27FC236}">
                <a16:creationId xmlns:a16="http://schemas.microsoft.com/office/drawing/2014/main" id="{86B36FCA-BD15-AFFF-66F2-F3EE29802731}"/>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7171" name="CasellaDiTesto 2">
            <a:extLst>
              <a:ext uri="{FF2B5EF4-FFF2-40B4-BE49-F238E27FC236}">
                <a16:creationId xmlns:a16="http://schemas.microsoft.com/office/drawing/2014/main" id="{646C3653-4149-9A2F-5452-60B70467A244}"/>
              </a:ext>
            </a:extLst>
          </p:cNvPr>
          <p:cNvSpPr txBox="1">
            <a:spLocks noChangeArrowheads="1"/>
          </p:cNvSpPr>
          <p:nvPr/>
        </p:nvSpPr>
        <p:spPr bwMode="auto">
          <a:xfrm>
            <a:off x="467544" y="1666025"/>
            <a:ext cx="828092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r>
              <a:rPr lang="it-IT" sz="2000" b="1" dirty="0">
                <a:solidFill>
                  <a:srgbClr val="0000FF"/>
                </a:solidFill>
              </a:rPr>
              <a:t>c) Learning Agreement - 2</a:t>
            </a:r>
          </a:p>
          <a:p>
            <a:pPr>
              <a:lnSpc>
                <a:spcPct val="90000"/>
              </a:lnSpc>
            </a:pPr>
            <a:endParaRPr lang="it-IT" sz="2000" b="1" dirty="0">
              <a:solidFill>
                <a:srgbClr val="0000FF"/>
              </a:solidFill>
            </a:endParaRPr>
          </a:p>
          <a:p>
            <a:pPr algn="ctr">
              <a:lnSpc>
                <a:spcPct val="90000"/>
              </a:lnSpc>
            </a:pPr>
            <a:r>
              <a:rPr lang="it-IT" sz="2000" b="1" dirty="0">
                <a:solidFill>
                  <a:srgbClr val="0000FF"/>
                </a:solidFill>
              </a:rPr>
              <a:t>Iter di valutazione/approvazione del learning Agreement</a:t>
            </a:r>
          </a:p>
          <a:p>
            <a:pPr algn="ctr">
              <a:lnSpc>
                <a:spcPct val="90000"/>
              </a:lnSpc>
            </a:pPr>
            <a:endParaRPr lang="it-IT" sz="2000" b="1" dirty="0">
              <a:solidFill>
                <a:srgbClr val="0000FF"/>
              </a:solidFill>
            </a:endParaRPr>
          </a:p>
          <a:p>
            <a:pPr algn="just"/>
            <a:r>
              <a:rPr lang="it-IT" sz="1600" dirty="0">
                <a:effectLst/>
                <a:latin typeface="Tahoma" panose="020B0604030504040204" pitchFamily="34" charset="0"/>
                <a:ea typeface="Calibri" panose="020F0502020204030204" pitchFamily="34" charset="0"/>
              </a:rPr>
              <a:t>La procedura di valutazione della proposta del Learning Agreement prevede:</a:t>
            </a:r>
          </a:p>
          <a:p>
            <a:pPr marL="342900" indent="-342900" algn="just">
              <a:buAutoNum type="arabicParenR"/>
            </a:pPr>
            <a:r>
              <a:rPr lang="it-IT" sz="1600" dirty="0">
                <a:latin typeface="Tahoma" panose="020B0604030504040204" pitchFamily="34" charset="0"/>
                <a:ea typeface="Calibri" panose="020F0502020204030204" pitchFamily="34" charset="0"/>
              </a:rPr>
              <a:t>La valutazione del Tutor di mobilità del corso di appartenenza;</a:t>
            </a:r>
          </a:p>
          <a:p>
            <a:pPr marL="342900" indent="-342900" algn="just">
              <a:buAutoNum type="arabicParenR"/>
            </a:pPr>
            <a:r>
              <a:rPr lang="it-IT" sz="1600" dirty="0">
                <a:latin typeface="Tahoma" panose="020B0604030504040204" pitchFamily="34" charset="0"/>
                <a:ea typeface="Calibri" panose="020F0502020204030204" pitchFamily="34" charset="0"/>
              </a:rPr>
              <a:t>La valutazione e l’eventuale firma di approvazione del Delegato del Rettore per la mobilità internazionale;</a:t>
            </a:r>
          </a:p>
          <a:p>
            <a:pPr marL="342900" indent="-342900" algn="just">
              <a:buFontTx/>
              <a:buAutoNum type="arabicParenR"/>
            </a:pPr>
            <a:r>
              <a:rPr lang="it-IT" sz="1600" dirty="0">
                <a:latin typeface="Tahoma" panose="020B0604030504040204" pitchFamily="34" charset="0"/>
                <a:ea typeface="Calibri" panose="020F0502020204030204" pitchFamily="34" charset="0"/>
              </a:rPr>
              <a:t>La valutazione e l’eventuale firma di approvazione del referente per la mobilità internazionale della controparte internazionale.</a:t>
            </a:r>
          </a:p>
          <a:p>
            <a:pPr algn="just"/>
            <a:endParaRPr lang="it-IT" sz="1600" dirty="0">
              <a:latin typeface="Tahoma" panose="020B0604030504040204" pitchFamily="34" charset="0"/>
              <a:ea typeface="Calibri" panose="020F0502020204030204" pitchFamily="34" charset="0"/>
            </a:endParaRPr>
          </a:p>
          <a:p>
            <a:pPr algn="just"/>
            <a:r>
              <a:rPr lang="it-IT" sz="1600" dirty="0">
                <a:latin typeface="Tahoma" panose="020B0604030504040204" pitchFamily="34" charset="0"/>
                <a:ea typeface="Calibri" panose="020F0502020204030204" pitchFamily="34" charset="0"/>
              </a:rPr>
              <a:t>Il predetto iter dovrà prevedere il completamento nel rispetto delle scadenze imposte dalla controparte internazionale ed in ogni caso in una data che deve necessariamente precedere l’inizio della mobilità.</a:t>
            </a:r>
          </a:p>
          <a:p>
            <a:pPr marL="342900" indent="-342900" algn="just">
              <a:buAutoNum type="arabicParenR"/>
            </a:pPr>
            <a:endParaRPr lang="it-IT" sz="1600" dirty="0">
              <a:latin typeface="Tahoma" panose="020B0604030504040204" pitchFamily="34" charset="0"/>
              <a:ea typeface="Calibri" panose="020F0502020204030204" pitchFamily="34" charset="0"/>
            </a:endParaRPr>
          </a:p>
        </p:txBody>
      </p:sp>
      <p:pic>
        <p:nvPicPr>
          <p:cNvPr id="3" name="Immagine 2">
            <a:extLst>
              <a:ext uri="{FF2B5EF4-FFF2-40B4-BE49-F238E27FC236}">
                <a16:creationId xmlns:a16="http://schemas.microsoft.com/office/drawing/2014/main" id="{436BC1E0-7FE3-1302-2F5C-393001F1E6B5}"/>
              </a:ext>
            </a:extLst>
          </p:cNvPr>
          <p:cNvPicPr>
            <a:picLocks noChangeAspect="1"/>
          </p:cNvPicPr>
          <p:nvPr/>
        </p:nvPicPr>
        <p:blipFill>
          <a:blip r:embed="rId3"/>
          <a:stretch>
            <a:fillRect/>
          </a:stretch>
        </p:blipFill>
        <p:spPr>
          <a:xfrm>
            <a:off x="0" y="152401"/>
            <a:ext cx="5724128" cy="1513624"/>
          </a:xfrm>
          <a:prstGeom prst="rect">
            <a:avLst/>
          </a:prstGeom>
        </p:spPr>
      </p:pic>
    </p:spTree>
    <p:extLst>
      <p:ext uri="{BB962C8B-B14F-4D97-AF65-F5344CB8AC3E}">
        <p14:creationId xmlns:p14="http://schemas.microsoft.com/office/powerpoint/2010/main" val="3259271399"/>
      </p:ext>
    </p:extLst>
  </p:cSld>
  <p:clrMapOvr>
    <a:masterClrMapping/>
  </p:clrMapOvr>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it-IT" sz="1400" b="0" i="0" u="none" strike="noStrike" cap="none" normalizeH="0" baseline="0" smtClean="0">
            <a:ln>
              <a:noFill/>
            </a:ln>
            <a:solidFill>
              <a:schemeClr val="tx1"/>
            </a:solidFill>
            <a:effectLst/>
            <a:latin typeface="Verdana" pitchFamily="34"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it-IT" sz="1400" b="0" i="0" u="none" strike="noStrike" cap="none" normalizeH="0" baseline="0" smtClean="0">
            <a:ln>
              <a:noFill/>
            </a:ln>
            <a:solidFill>
              <a:schemeClr val="tx1"/>
            </a:solidFill>
            <a:effectLst/>
            <a:latin typeface="Verdana" pitchFamily="34" charset="0"/>
            <a:ea typeface="ＭＳ Ｐゴシック" pitchFamily="1" charset="-128"/>
            <a:cs typeface="ＭＳ Ｐゴシック" pitchFamily="1"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b1cca5f-26a8-47d6-8569-eafa9039571e" xsi:nil="true"/>
    <lcf76f155ced4ddcb4097134ff3c332f xmlns="a7ee4b41-5ec4-4106-84e3-cc62089304c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7DD6654ECD44A3408A3F82D53B41CDDA" ma:contentTypeVersion="18" ma:contentTypeDescription="Creare un nuovo documento." ma:contentTypeScope="" ma:versionID="feed8d702e7f6d228e5e392806699a40">
  <xsd:schema xmlns:xsd="http://www.w3.org/2001/XMLSchema" xmlns:xs="http://www.w3.org/2001/XMLSchema" xmlns:p="http://schemas.microsoft.com/office/2006/metadata/properties" xmlns:ns2="a7ee4b41-5ec4-4106-84e3-cc62089304c5" xmlns:ns3="3b1cca5f-26a8-47d6-8569-eafa9039571e" targetNamespace="http://schemas.microsoft.com/office/2006/metadata/properties" ma:root="true" ma:fieldsID="009b6b06806697cf4d68cdbe0a41f672" ns2:_="" ns3:_="">
    <xsd:import namespace="a7ee4b41-5ec4-4106-84e3-cc62089304c5"/>
    <xsd:import namespace="3b1cca5f-26a8-47d6-8569-eafa903957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ee4b41-5ec4-4106-84e3-cc62089304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Tag immagine" ma:readOnly="false" ma:fieldId="{5cf76f15-5ced-4ddc-b409-7134ff3c332f}" ma:taxonomyMulti="true" ma:sspId="4356fcd5-e36e-4d7d-affe-a2ad913d592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1cca5f-26a8-47d6-8569-eafa9039571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d0a2c81-2a7e-4b20-8723-27cd77d6a43d}" ma:internalName="TaxCatchAll" ma:showField="CatchAllData" ma:web="3b1cca5f-26a8-47d6-8569-eafa9039571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3FA72A-19B3-4A6F-857B-9BACA20F11AC}">
  <ds:schemaRefs>
    <ds:schemaRef ds:uri="http://purl.org/dc/elements/1.1/"/>
    <ds:schemaRef ds:uri="http://purl.org/dc/terms/"/>
    <ds:schemaRef ds:uri="http://www.w3.org/XML/1998/namespace"/>
    <ds:schemaRef ds:uri="http://schemas.microsoft.com/office/2006/documentManagement/types"/>
    <ds:schemaRef ds:uri="a7ee4b41-5ec4-4106-84e3-cc62089304c5"/>
    <ds:schemaRef ds:uri="http://purl.org/dc/dcmitype/"/>
    <ds:schemaRef ds:uri="http://schemas.microsoft.com/office/2006/metadata/properties"/>
    <ds:schemaRef ds:uri="http://schemas.microsoft.com/office/infopath/2007/PartnerControls"/>
    <ds:schemaRef ds:uri="http://schemas.openxmlformats.org/package/2006/metadata/core-properties"/>
    <ds:schemaRef ds:uri="3b1cca5f-26a8-47d6-8569-eafa9039571e"/>
  </ds:schemaRefs>
</ds:datastoreItem>
</file>

<file path=customXml/itemProps2.xml><?xml version="1.0" encoding="utf-8"?>
<ds:datastoreItem xmlns:ds="http://schemas.openxmlformats.org/officeDocument/2006/customXml" ds:itemID="{1AC358DC-9F91-4609-8207-FA3E0CA308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ee4b41-5ec4-4106-84e3-cc62089304c5"/>
    <ds:schemaRef ds:uri="3b1cca5f-26a8-47d6-8569-eafa903957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7C0605-1D92-4814-94D4-D41DB1E397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7055</TotalTime>
  <Words>1268</Words>
  <Application>Microsoft Office PowerPoint</Application>
  <PresentationFormat>Presentazione su schermo (4:3)</PresentationFormat>
  <Paragraphs>146</Paragraphs>
  <Slides>15</Slides>
  <Notes>15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Segoe UI</vt:lpstr>
      <vt:lpstr>Tahoma</vt:lpstr>
      <vt:lpstr>Times New Roman</vt:lpstr>
      <vt:lpstr>Verdana</vt:lpstr>
      <vt:lpstr>Presentazione vuota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unistrapg 2004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unistrapg 2004</dc:creator>
  <cp:lastModifiedBy>Filippo Capruzzi</cp:lastModifiedBy>
  <cp:revision>1056</cp:revision>
  <cp:lastPrinted>2016-02-25T08:41:44Z</cp:lastPrinted>
  <dcterms:created xsi:type="dcterms:W3CDTF">2010-03-11T08:07:49Z</dcterms:created>
  <dcterms:modified xsi:type="dcterms:W3CDTF">2024-04-17T09:38:43Z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0x0101007DD6654ECD44A3408A3F82D53B41CDDA</vt:lpwstr>
  </property>
  <property fmtid="{D5CDD505-2E9C-101B-9397-08002B2CF9AE}" pid="3" name="MediaServiceImageTags">
    <vt:lpwstr/>
  </property>
</Properties>
</file>