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comments/comment2.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sldIdLst>
    <p:sldId id="356" r:id="rId5"/>
    <p:sldId id="406" r:id="rId6"/>
    <p:sldId id="392" r:id="rId7"/>
    <p:sldId id="417" r:id="rId8"/>
    <p:sldId id="416" r:id="rId9"/>
    <p:sldId id="395" r:id="rId10"/>
    <p:sldId id="396" r:id="rId11"/>
    <p:sldId id="414" r:id="rId12"/>
    <p:sldId id="399" r:id="rId13"/>
    <p:sldId id="404" r:id="rId14"/>
    <p:sldId id="405" r:id="rId15"/>
    <p:sldId id="400" r:id="rId16"/>
    <p:sldId id="415" r:id="rId17"/>
    <p:sldId id="403" r:id="rId18"/>
    <p:sldId id="418" r:id="rId19"/>
    <p:sldId id="407" r:id="rId20"/>
    <p:sldId id="412" r:id="rId21"/>
    <p:sldId id="394" r:id="rId22"/>
    <p:sldId id="351" r:id="rId23"/>
  </p:sldIdLst>
  <p:sldSz cx="9144000" cy="6858000" type="screen4x3"/>
  <p:notesSz cx="6811963" cy="9945688"/>
  <p:defaultTextStyle>
    <a:defPPr>
      <a:defRPr lang="it-IT"/>
    </a:defPPr>
    <a:lvl1pPr algn="l" rtl="0" eaLnBrk="0" fontAlgn="base" hangingPunct="0">
      <a:spcBef>
        <a:spcPct val="0"/>
      </a:spcBef>
      <a:spcAft>
        <a:spcPct val="0"/>
      </a:spcAft>
      <a:defRPr sz="1400" kern="1200">
        <a:solidFill>
          <a:schemeClr val="tx1"/>
        </a:solidFill>
        <a:latin typeface="Verdana" panose="020B060403050404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400" kern="1200">
        <a:solidFill>
          <a:schemeClr val="tx1"/>
        </a:solidFill>
        <a:latin typeface="Verdana" panose="020B060403050404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400" kern="1200">
        <a:solidFill>
          <a:schemeClr val="tx1"/>
        </a:solidFill>
        <a:latin typeface="Verdana" panose="020B060403050404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400" kern="1200">
        <a:solidFill>
          <a:schemeClr val="tx1"/>
        </a:solidFill>
        <a:latin typeface="Verdana" panose="020B060403050404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400" kern="1200">
        <a:solidFill>
          <a:schemeClr val="tx1"/>
        </a:solidFill>
        <a:latin typeface="Verdana" panose="020B060403050404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Verdana" panose="020B060403050404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Verdana" panose="020B060403050404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Verdana" panose="020B060403050404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Verdana" panose="020B060403050404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lippo Capruzzi" initials="FC" lastIdx="5" clrIdx="0">
    <p:extLst>
      <p:ext uri="{19B8F6BF-5375-455C-9EA6-DF929625EA0E}">
        <p15:presenceInfo xmlns:p15="http://schemas.microsoft.com/office/powerpoint/2012/main" userId="S-1-5-21-1355298083-1554056482-1234178477-13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1114"/>
    <a:srgbClr val="0000FF"/>
    <a:srgbClr val="FF0000"/>
    <a:srgbClr val="903A30"/>
    <a:srgbClr val="6A9BB2"/>
    <a:srgbClr val="82CA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23" autoAdjust="0"/>
    <p:restoredTop sz="94201" autoAdjust="0"/>
  </p:normalViewPr>
  <p:slideViewPr>
    <p:cSldViewPr>
      <p:cViewPr varScale="1">
        <p:scale>
          <a:sx n="105" d="100"/>
          <a:sy n="105" d="100"/>
        </p:scale>
        <p:origin x="13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09T11:58:10.487" idx="4">
    <p:pos x="10" y="10"/>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6-09T11:58:10.487" idx="4">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EE18C59-B985-42F7-8606-84859D71213C}"/>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p:spPr>
        <p:txBody>
          <a:bodyPr vert="horz" wrap="square" lIns="95926" tIns="47963" rIns="95926" bIns="47963" numCol="1" anchor="t" anchorCtr="0" compatLnSpc="1">
            <a:prstTxWarp prst="textNoShape">
              <a:avLst/>
            </a:prstTxWarp>
          </a:bodyPr>
          <a:lstStyle>
            <a:lvl1pPr defTabSz="958725">
              <a:lnSpc>
                <a:spcPct val="100000"/>
              </a:lnSpc>
              <a:defRPr sz="1300">
                <a:latin typeface="Arial" charset="0"/>
                <a:ea typeface="ＭＳ Ｐゴシック" pitchFamily="1" charset="-128"/>
              </a:defRPr>
            </a:lvl1pPr>
          </a:lstStyle>
          <a:p>
            <a:pPr>
              <a:defRPr/>
            </a:pPr>
            <a:endParaRPr lang="it-IT"/>
          </a:p>
        </p:txBody>
      </p:sp>
      <p:sp>
        <p:nvSpPr>
          <p:cNvPr id="4099" name="Rectangle 3">
            <a:extLst>
              <a:ext uri="{FF2B5EF4-FFF2-40B4-BE49-F238E27FC236}">
                <a16:creationId xmlns:a16="http://schemas.microsoft.com/office/drawing/2014/main" id="{DBF94D8A-FED4-45BC-9967-2B06FF93604E}"/>
              </a:ext>
            </a:extLst>
          </p:cNvPr>
          <p:cNvSpPr>
            <a:spLocks noGrp="1" noChangeArrowheads="1"/>
          </p:cNvSpPr>
          <p:nvPr>
            <p:ph type="dt" idx="1"/>
          </p:nvPr>
        </p:nvSpPr>
        <p:spPr bwMode="auto">
          <a:xfrm>
            <a:off x="3860800" y="0"/>
            <a:ext cx="2951163" cy="496888"/>
          </a:xfrm>
          <a:prstGeom prst="rect">
            <a:avLst/>
          </a:prstGeom>
          <a:noFill/>
          <a:ln w="9525">
            <a:noFill/>
            <a:miter lim="800000"/>
            <a:headEnd/>
            <a:tailEnd/>
          </a:ln>
        </p:spPr>
        <p:txBody>
          <a:bodyPr vert="horz" wrap="square" lIns="95926" tIns="47963" rIns="95926" bIns="47963" numCol="1" anchor="t" anchorCtr="0" compatLnSpc="1">
            <a:prstTxWarp prst="textNoShape">
              <a:avLst/>
            </a:prstTxWarp>
          </a:bodyPr>
          <a:lstStyle>
            <a:lvl1pPr algn="r" defTabSz="958725">
              <a:lnSpc>
                <a:spcPct val="100000"/>
              </a:lnSpc>
              <a:defRPr sz="1300">
                <a:latin typeface="Arial" charset="0"/>
                <a:ea typeface="ＭＳ Ｐゴシック" pitchFamily="1" charset="-128"/>
              </a:defRPr>
            </a:lvl1pPr>
          </a:lstStyle>
          <a:p>
            <a:pPr>
              <a:defRPr/>
            </a:pPr>
            <a:endParaRPr lang="it-IT"/>
          </a:p>
        </p:txBody>
      </p:sp>
      <p:sp>
        <p:nvSpPr>
          <p:cNvPr id="20484" name="Rectangle 4">
            <a:extLst>
              <a:ext uri="{FF2B5EF4-FFF2-40B4-BE49-F238E27FC236}">
                <a16:creationId xmlns:a16="http://schemas.microsoft.com/office/drawing/2014/main" id="{E7B2834C-C972-4976-9A55-A328ACCA9E31}"/>
              </a:ext>
            </a:extLst>
          </p:cNvPr>
          <p:cNvSpPr>
            <a:spLocks noGrp="1" noRot="1" noChangeAspect="1" noChangeArrowheads="1" noTextEdit="1"/>
          </p:cNvSpPr>
          <p:nvPr>
            <p:ph type="sldImg" idx="2"/>
          </p:nvPr>
        </p:nvSpPr>
        <p:spPr bwMode="auto">
          <a:xfrm>
            <a:off x="920750" y="746125"/>
            <a:ext cx="4970463"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7BC52592-B2F9-46FD-88BE-CC4C3D97FBE4}"/>
              </a:ext>
            </a:extLst>
          </p:cNvPr>
          <p:cNvSpPr>
            <a:spLocks noGrp="1" noChangeArrowheads="1"/>
          </p:cNvSpPr>
          <p:nvPr>
            <p:ph type="body" sz="quarter" idx="3"/>
          </p:nvPr>
        </p:nvSpPr>
        <p:spPr bwMode="auto">
          <a:xfrm>
            <a:off x="909638" y="4724400"/>
            <a:ext cx="4992687" cy="4475163"/>
          </a:xfrm>
          <a:prstGeom prst="rect">
            <a:avLst/>
          </a:prstGeom>
          <a:noFill/>
          <a:ln w="9525">
            <a:noFill/>
            <a:miter lim="800000"/>
            <a:headEnd/>
            <a:tailEnd/>
          </a:ln>
        </p:spPr>
        <p:txBody>
          <a:bodyPr vert="horz" wrap="square" lIns="95926" tIns="47963" rIns="95926" bIns="47963"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4102" name="Rectangle 6">
            <a:extLst>
              <a:ext uri="{FF2B5EF4-FFF2-40B4-BE49-F238E27FC236}">
                <a16:creationId xmlns:a16="http://schemas.microsoft.com/office/drawing/2014/main" id="{7604E91E-7646-4893-A9E1-21ABAEF91FC2}"/>
              </a:ext>
            </a:extLst>
          </p:cNvPr>
          <p:cNvSpPr>
            <a:spLocks noGrp="1" noChangeArrowheads="1"/>
          </p:cNvSpPr>
          <p:nvPr>
            <p:ph type="ftr" sz="quarter" idx="4"/>
          </p:nvPr>
        </p:nvSpPr>
        <p:spPr bwMode="auto">
          <a:xfrm>
            <a:off x="0" y="9448800"/>
            <a:ext cx="2951163" cy="496888"/>
          </a:xfrm>
          <a:prstGeom prst="rect">
            <a:avLst/>
          </a:prstGeom>
          <a:noFill/>
          <a:ln w="9525">
            <a:noFill/>
            <a:miter lim="800000"/>
            <a:headEnd/>
            <a:tailEnd/>
          </a:ln>
        </p:spPr>
        <p:txBody>
          <a:bodyPr vert="horz" wrap="square" lIns="95926" tIns="47963" rIns="95926" bIns="47963" numCol="1" anchor="b" anchorCtr="0" compatLnSpc="1">
            <a:prstTxWarp prst="textNoShape">
              <a:avLst/>
            </a:prstTxWarp>
          </a:bodyPr>
          <a:lstStyle>
            <a:lvl1pPr defTabSz="958725">
              <a:lnSpc>
                <a:spcPct val="100000"/>
              </a:lnSpc>
              <a:defRPr sz="1300">
                <a:latin typeface="Arial" charset="0"/>
                <a:ea typeface="ＭＳ Ｐゴシック" pitchFamily="1" charset="-128"/>
              </a:defRPr>
            </a:lvl1pPr>
          </a:lstStyle>
          <a:p>
            <a:pPr>
              <a:defRPr/>
            </a:pPr>
            <a:endParaRPr lang="it-IT"/>
          </a:p>
        </p:txBody>
      </p:sp>
      <p:sp>
        <p:nvSpPr>
          <p:cNvPr id="4103" name="Rectangle 7">
            <a:extLst>
              <a:ext uri="{FF2B5EF4-FFF2-40B4-BE49-F238E27FC236}">
                <a16:creationId xmlns:a16="http://schemas.microsoft.com/office/drawing/2014/main" id="{5DD9414E-7BC3-456D-ACFE-44CCFB990984}"/>
              </a:ext>
            </a:extLst>
          </p:cNvPr>
          <p:cNvSpPr>
            <a:spLocks noGrp="1" noChangeArrowheads="1"/>
          </p:cNvSpPr>
          <p:nvPr>
            <p:ph type="sldNum" sz="quarter" idx="5"/>
          </p:nvPr>
        </p:nvSpPr>
        <p:spPr bwMode="auto">
          <a:xfrm>
            <a:off x="3860800" y="9448800"/>
            <a:ext cx="2951163" cy="496888"/>
          </a:xfrm>
          <a:prstGeom prst="rect">
            <a:avLst/>
          </a:prstGeom>
          <a:noFill/>
          <a:ln w="9525">
            <a:noFill/>
            <a:miter lim="800000"/>
            <a:headEnd/>
            <a:tailEnd/>
          </a:ln>
        </p:spPr>
        <p:txBody>
          <a:bodyPr vert="horz" wrap="square" lIns="95926" tIns="47963" rIns="95926" bIns="47963" numCol="1" anchor="b" anchorCtr="0" compatLnSpc="1">
            <a:prstTxWarp prst="textNoShape">
              <a:avLst/>
            </a:prstTxWarp>
          </a:bodyPr>
          <a:lstStyle>
            <a:lvl1pPr algn="r" defTabSz="957263">
              <a:defRPr sz="1300">
                <a:latin typeface="Arial" panose="020B0604020202020204" pitchFamily="34" charset="0"/>
              </a:defRPr>
            </a:lvl1pPr>
          </a:lstStyle>
          <a:p>
            <a:fld id="{01B4C951-6AF5-42B3-95AD-FD44E219D57E}" type="slidenum">
              <a:rPr lang="it-IT" altLang="it-IT"/>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60BE364E-75DC-4211-B287-7F7244CAF8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0CF06251-79A8-4158-A2EC-3F5AB6CD9221}" type="slidenum">
              <a:rPr lang="it-IT" altLang="it-IT" sz="1300">
                <a:latin typeface="Arial" panose="020B0604020202020204" pitchFamily="34" charset="0"/>
              </a:rPr>
              <a:pPr/>
              <a:t>2</a:t>
            </a:fld>
            <a:endParaRPr lang="it-IT" altLang="it-IT" sz="1300">
              <a:latin typeface="Arial" panose="020B0604020202020204" pitchFamily="34" charset="0"/>
            </a:endParaRPr>
          </a:p>
        </p:txBody>
      </p:sp>
      <p:sp>
        <p:nvSpPr>
          <p:cNvPr id="21507" name="Rectangle 2">
            <a:extLst>
              <a:ext uri="{FF2B5EF4-FFF2-40B4-BE49-F238E27FC236}">
                <a16:creationId xmlns:a16="http://schemas.microsoft.com/office/drawing/2014/main" id="{5AA3A657-6B76-4F44-992A-0955F228ACF1}"/>
              </a:ext>
            </a:extLst>
          </p:cNvPr>
          <p:cNvSpPr>
            <a:spLocks noGrp="1" noRot="1" noChangeAspect="1" noChangeArrowheads="1" noTextEdit="1"/>
          </p:cNvSpPr>
          <p:nvPr>
            <p:ph type="sldImg"/>
          </p:nvPr>
        </p:nvSpPr>
        <p:spPr>
          <a:solidFill>
            <a:srgbClr val="FFFFFF"/>
          </a:solidFill>
          <a:ln/>
        </p:spPr>
      </p:sp>
      <p:sp>
        <p:nvSpPr>
          <p:cNvPr id="21508" name="Rectangle 3">
            <a:extLst>
              <a:ext uri="{FF2B5EF4-FFF2-40B4-BE49-F238E27FC236}">
                <a16:creationId xmlns:a16="http://schemas.microsoft.com/office/drawing/2014/main" id="{A2F6D66A-7328-46C4-861C-53C96D0CFFB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DCEF6754-BB98-4BD6-B1FD-7A28AE8E41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8DEB1F33-D729-46BB-AFEE-27F96B99F642}" type="slidenum">
              <a:rPr lang="it-IT" altLang="it-IT" sz="1300">
                <a:latin typeface="Arial" panose="020B0604020202020204" pitchFamily="34" charset="0"/>
              </a:rPr>
              <a:pPr/>
              <a:t>11</a:t>
            </a:fld>
            <a:endParaRPr lang="it-IT" altLang="it-IT" sz="1300">
              <a:latin typeface="Arial" panose="020B0604020202020204" pitchFamily="34" charset="0"/>
            </a:endParaRPr>
          </a:p>
        </p:txBody>
      </p:sp>
      <p:sp>
        <p:nvSpPr>
          <p:cNvPr id="32771" name="Rectangle 2">
            <a:extLst>
              <a:ext uri="{FF2B5EF4-FFF2-40B4-BE49-F238E27FC236}">
                <a16:creationId xmlns:a16="http://schemas.microsoft.com/office/drawing/2014/main" id="{B3B8A235-2377-4333-A88E-2A90C6919A8A}"/>
              </a:ext>
            </a:extLst>
          </p:cNvPr>
          <p:cNvSpPr>
            <a:spLocks noGrp="1" noRot="1" noChangeAspect="1" noChangeArrowheads="1" noTextEdit="1"/>
          </p:cNvSpPr>
          <p:nvPr>
            <p:ph type="sldImg"/>
          </p:nvPr>
        </p:nvSpPr>
        <p:spPr>
          <a:solidFill>
            <a:srgbClr val="FFFFFF"/>
          </a:solidFill>
          <a:ln/>
        </p:spPr>
      </p:sp>
      <p:sp>
        <p:nvSpPr>
          <p:cNvPr id="32772" name="Rectangle 3">
            <a:extLst>
              <a:ext uri="{FF2B5EF4-FFF2-40B4-BE49-F238E27FC236}">
                <a16:creationId xmlns:a16="http://schemas.microsoft.com/office/drawing/2014/main" id="{FEE006DE-7066-451A-B0D2-8445A0E68D64}"/>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3C772964-C39D-4A32-AA99-D47317A6F2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72E0AA97-6853-4D00-BBF0-2C34E6D0A728}" type="slidenum">
              <a:rPr lang="it-IT" altLang="it-IT" sz="1300">
                <a:latin typeface="Arial" panose="020B0604020202020204" pitchFamily="34" charset="0"/>
              </a:rPr>
              <a:pPr/>
              <a:t>12</a:t>
            </a:fld>
            <a:endParaRPr lang="it-IT" altLang="it-IT" sz="1300">
              <a:latin typeface="Arial" panose="020B0604020202020204" pitchFamily="34" charset="0"/>
            </a:endParaRPr>
          </a:p>
        </p:txBody>
      </p:sp>
      <p:sp>
        <p:nvSpPr>
          <p:cNvPr id="33795" name="Rectangle 2">
            <a:extLst>
              <a:ext uri="{FF2B5EF4-FFF2-40B4-BE49-F238E27FC236}">
                <a16:creationId xmlns:a16="http://schemas.microsoft.com/office/drawing/2014/main" id="{AD5570FB-5B4D-4250-AAD6-174D9CEA7AB5}"/>
              </a:ext>
            </a:extLst>
          </p:cNvPr>
          <p:cNvSpPr>
            <a:spLocks noGrp="1" noRot="1" noChangeAspect="1" noChangeArrowheads="1" noTextEdit="1"/>
          </p:cNvSpPr>
          <p:nvPr>
            <p:ph type="sldImg"/>
          </p:nvPr>
        </p:nvSpPr>
        <p:spPr>
          <a:solidFill>
            <a:srgbClr val="FFFFFF"/>
          </a:solidFill>
          <a:ln/>
        </p:spPr>
      </p:sp>
      <p:sp>
        <p:nvSpPr>
          <p:cNvPr id="33796" name="Rectangle 3">
            <a:extLst>
              <a:ext uri="{FF2B5EF4-FFF2-40B4-BE49-F238E27FC236}">
                <a16:creationId xmlns:a16="http://schemas.microsoft.com/office/drawing/2014/main" id="{18CE2E31-C837-47C1-A548-177549876CC2}"/>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5F0F4133-4891-4602-A59D-E94A595C8C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D2144E6E-F83B-4B05-A743-EBF64E9ABDDE}" type="slidenum">
              <a:rPr lang="it-IT" altLang="it-IT" sz="1300">
                <a:latin typeface="Arial" panose="020B0604020202020204" pitchFamily="34" charset="0"/>
              </a:rPr>
              <a:pPr/>
              <a:t>13</a:t>
            </a:fld>
            <a:endParaRPr lang="it-IT" altLang="it-IT" sz="1300">
              <a:latin typeface="Arial" panose="020B0604020202020204" pitchFamily="34" charset="0"/>
            </a:endParaRPr>
          </a:p>
        </p:txBody>
      </p:sp>
      <p:sp>
        <p:nvSpPr>
          <p:cNvPr id="35843" name="Rectangle 2">
            <a:extLst>
              <a:ext uri="{FF2B5EF4-FFF2-40B4-BE49-F238E27FC236}">
                <a16:creationId xmlns:a16="http://schemas.microsoft.com/office/drawing/2014/main" id="{73D460FF-442F-46BF-8786-5508C48DE12C}"/>
              </a:ext>
            </a:extLst>
          </p:cNvPr>
          <p:cNvSpPr>
            <a:spLocks noGrp="1" noRot="1" noChangeAspect="1" noChangeArrowheads="1" noTextEdit="1"/>
          </p:cNvSpPr>
          <p:nvPr>
            <p:ph type="sldImg"/>
          </p:nvPr>
        </p:nvSpPr>
        <p:spPr>
          <a:solidFill>
            <a:srgbClr val="FFFFFF"/>
          </a:solidFill>
          <a:ln/>
        </p:spPr>
      </p:sp>
      <p:sp>
        <p:nvSpPr>
          <p:cNvPr id="35844" name="Rectangle 3">
            <a:extLst>
              <a:ext uri="{FF2B5EF4-FFF2-40B4-BE49-F238E27FC236}">
                <a16:creationId xmlns:a16="http://schemas.microsoft.com/office/drawing/2014/main" id="{3FADD367-5945-4B75-878B-304DD6B8518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1192735E-A11D-4E5D-B201-CAC120908D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BC769CED-AA9A-4895-923E-6DD2A07D3BF6}" type="slidenum">
              <a:rPr lang="it-IT" altLang="it-IT" sz="1300">
                <a:latin typeface="Arial" panose="020B0604020202020204" pitchFamily="34" charset="0"/>
              </a:rPr>
              <a:pPr/>
              <a:t>14</a:t>
            </a:fld>
            <a:endParaRPr lang="it-IT" altLang="it-IT" sz="1300">
              <a:latin typeface="Arial" panose="020B0604020202020204" pitchFamily="34" charset="0"/>
            </a:endParaRPr>
          </a:p>
        </p:txBody>
      </p:sp>
      <p:sp>
        <p:nvSpPr>
          <p:cNvPr id="34819" name="Rectangle 2">
            <a:extLst>
              <a:ext uri="{FF2B5EF4-FFF2-40B4-BE49-F238E27FC236}">
                <a16:creationId xmlns:a16="http://schemas.microsoft.com/office/drawing/2014/main" id="{41EABA91-D8D6-45E7-BCD4-0312FE281561}"/>
              </a:ext>
            </a:extLst>
          </p:cNvPr>
          <p:cNvSpPr>
            <a:spLocks noGrp="1" noRot="1" noChangeAspect="1" noChangeArrowheads="1" noTextEdit="1"/>
          </p:cNvSpPr>
          <p:nvPr>
            <p:ph type="sldImg"/>
          </p:nvPr>
        </p:nvSpPr>
        <p:spPr>
          <a:solidFill>
            <a:srgbClr val="FFFFFF"/>
          </a:solidFill>
          <a:ln/>
        </p:spPr>
      </p:sp>
      <p:sp>
        <p:nvSpPr>
          <p:cNvPr id="34820" name="Rectangle 3">
            <a:extLst>
              <a:ext uri="{FF2B5EF4-FFF2-40B4-BE49-F238E27FC236}">
                <a16:creationId xmlns:a16="http://schemas.microsoft.com/office/drawing/2014/main" id="{F7AD8850-13EB-48AE-940B-7C5FF6E40118}"/>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1192735E-A11D-4E5D-B201-CAC120908D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marL="0" marR="0" lvl="0" indent="0" algn="r" defTabSz="957263" rtl="0" eaLnBrk="0" fontAlgn="base" latinLnBrk="0" hangingPunct="0">
              <a:lnSpc>
                <a:spcPct val="100000"/>
              </a:lnSpc>
              <a:spcBef>
                <a:spcPct val="0"/>
              </a:spcBef>
              <a:spcAft>
                <a:spcPct val="0"/>
              </a:spcAft>
              <a:buClrTx/>
              <a:buSzTx/>
              <a:buFontTx/>
              <a:buNone/>
              <a:tabLst/>
              <a:defRPr/>
            </a:pPr>
            <a:fld id="{BC769CED-AA9A-4895-923E-6DD2A07D3BF6}" type="slidenum">
              <a:rPr kumimoji="0" lang="it-IT" altLang="it-IT"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57263" rtl="0" eaLnBrk="0" fontAlgn="base" latinLnBrk="0" hangingPunct="0">
                <a:lnSpc>
                  <a:spcPct val="100000"/>
                </a:lnSpc>
                <a:spcBef>
                  <a:spcPct val="0"/>
                </a:spcBef>
                <a:spcAft>
                  <a:spcPct val="0"/>
                </a:spcAft>
                <a:buClrTx/>
                <a:buSzTx/>
                <a:buFontTx/>
                <a:buNone/>
                <a:tabLst/>
                <a:defRPr/>
              </a:pPr>
              <a:t>15</a:t>
            </a:fld>
            <a:endParaRPr kumimoji="0" lang="it-IT" altLang="it-IT"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34819" name="Rectangle 2">
            <a:extLst>
              <a:ext uri="{FF2B5EF4-FFF2-40B4-BE49-F238E27FC236}">
                <a16:creationId xmlns:a16="http://schemas.microsoft.com/office/drawing/2014/main" id="{41EABA91-D8D6-45E7-BCD4-0312FE281561}"/>
              </a:ext>
            </a:extLst>
          </p:cNvPr>
          <p:cNvSpPr>
            <a:spLocks noGrp="1" noRot="1" noChangeAspect="1" noChangeArrowheads="1" noTextEdit="1"/>
          </p:cNvSpPr>
          <p:nvPr>
            <p:ph type="sldImg"/>
          </p:nvPr>
        </p:nvSpPr>
        <p:spPr>
          <a:solidFill>
            <a:srgbClr val="FFFFFF"/>
          </a:solidFill>
          <a:ln/>
        </p:spPr>
      </p:sp>
      <p:sp>
        <p:nvSpPr>
          <p:cNvPr id="34820" name="Rectangle 3">
            <a:extLst>
              <a:ext uri="{FF2B5EF4-FFF2-40B4-BE49-F238E27FC236}">
                <a16:creationId xmlns:a16="http://schemas.microsoft.com/office/drawing/2014/main" id="{F7AD8850-13EB-48AE-940B-7C5FF6E40118}"/>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876870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5F0F4133-4891-4602-A59D-E94A595C8C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D2144E6E-F83B-4B05-A743-EBF64E9ABDDE}" type="slidenum">
              <a:rPr lang="it-IT" altLang="it-IT" sz="1300">
                <a:latin typeface="Arial" panose="020B0604020202020204" pitchFamily="34" charset="0"/>
              </a:rPr>
              <a:pPr/>
              <a:t>16</a:t>
            </a:fld>
            <a:endParaRPr lang="it-IT" altLang="it-IT" sz="1300">
              <a:latin typeface="Arial" panose="020B0604020202020204" pitchFamily="34" charset="0"/>
            </a:endParaRPr>
          </a:p>
        </p:txBody>
      </p:sp>
      <p:sp>
        <p:nvSpPr>
          <p:cNvPr id="35843" name="Rectangle 2">
            <a:extLst>
              <a:ext uri="{FF2B5EF4-FFF2-40B4-BE49-F238E27FC236}">
                <a16:creationId xmlns:a16="http://schemas.microsoft.com/office/drawing/2014/main" id="{73D460FF-442F-46BF-8786-5508C48DE12C}"/>
              </a:ext>
            </a:extLst>
          </p:cNvPr>
          <p:cNvSpPr>
            <a:spLocks noGrp="1" noRot="1" noChangeAspect="1" noChangeArrowheads="1" noTextEdit="1"/>
          </p:cNvSpPr>
          <p:nvPr>
            <p:ph type="sldImg"/>
          </p:nvPr>
        </p:nvSpPr>
        <p:spPr>
          <a:solidFill>
            <a:srgbClr val="FFFFFF"/>
          </a:solidFill>
          <a:ln/>
        </p:spPr>
      </p:sp>
      <p:sp>
        <p:nvSpPr>
          <p:cNvPr id="35844" name="Rectangle 3">
            <a:extLst>
              <a:ext uri="{FF2B5EF4-FFF2-40B4-BE49-F238E27FC236}">
                <a16:creationId xmlns:a16="http://schemas.microsoft.com/office/drawing/2014/main" id="{3FADD367-5945-4B75-878B-304DD6B8518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5F0F4133-4891-4602-A59D-E94A595C8C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D2144E6E-F83B-4B05-A743-EBF64E9ABDDE}" type="slidenum">
              <a:rPr lang="it-IT" altLang="it-IT" sz="1300">
                <a:latin typeface="Arial" panose="020B0604020202020204" pitchFamily="34" charset="0"/>
              </a:rPr>
              <a:pPr/>
              <a:t>17</a:t>
            </a:fld>
            <a:endParaRPr lang="it-IT" altLang="it-IT" sz="1300">
              <a:latin typeface="Arial" panose="020B0604020202020204" pitchFamily="34" charset="0"/>
            </a:endParaRPr>
          </a:p>
        </p:txBody>
      </p:sp>
      <p:sp>
        <p:nvSpPr>
          <p:cNvPr id="35843" name="Rectangle 2">
            <a:extLst>
              <a:ext uri="{FF2B5EF4-FFF2-40B4-BE49-F238E27FC236}">
                <a16:creationId xmlns:a16="http://schemas.microsoft.com/office/drawing/2014/main" id="{73D460FF-442F-46BF-8786-5508C48DE12C}"/>
              </a:ext>
            </a:extLst>
          </p:cNvPr>
          <p:cNvSpPr>
            <a:spLocks noGrp="1" noRot="1" noChangeAspect="1" noChangeArrowheads="1" noTextEdit="1"/>
          </p:cNvSpPr>
          <p:nvPr>
            <p:ph type="sldImg"/>
          </p:nvPr>
        </p:nvSpPr>
        <p:spPr>
          <a:solidFill>
            <a:srgbClr val="FFFFFF"/>
          </a:solidFill>
          <a:ln/>
        </p:spPr>
      </p:sp>
      <p:sp>
        <p:nvSpPr>
          <p:cNvPr id="35844" name="Rectangle 3">
            <a:extLst>
              <a:ext uri="{FF2B5EF4-FFF2-40B4-BE49-F238E27FC236}">
                <a16:creationId xmlns:a16="http://schemas.microsoft.com/office/drawing/2014/main" id="{3FADD367-5945-4B75-878B-304DD6B8518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E62E77D1-FC77-4CAA-8185-996B9B76E4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BED8363D-FABA-41AC-A597-11F72B1CCB92}" type="slidenum">
              <a:rPr lang="it-IT" altLang="it-IT" sz="1300">
                <a:latin typeface="Arial" panose="020B0604020202020204" pitchFamily="34" charset="0"/>
              </a:rPr>
              <a:pPr/>
              <a:t>18</a:t>
            </a:fld>
            <a:endParaRPr lang="it-IT" altLang="it-IT" sz="1300">
              <a:latin typeface="Arial" panose="020B0604020202020204" pitchFamily="34" charset="0"/>
            </a:endParaRPr>
          </a:p>
        </p:txBody>
      </p:sp>
      <p:sp>
        <p:nvSpPr>
          <p:cNvPr id="36867" name="Rectangle 2">
            <a:extLst>
              <a:ext uri="{FF2B5EF4-FFF2-40B4-BE49-F238E27FC236}">
                <a16:creationId xmlns:a16="http://schemas.microsoft.com/office/drawing/2014/main" id="{04785556-9056-4C40-8CF4-32BEBD3D47DD}"/>
              </a:ext>
            </a:extLst>
          </p:cNvPr>
          <p:cNvSpPr>
            <a:spLocks noGrp="1" noRot="1" noChangeAspect="1" noChangeArrowheads="1" noTextEdit="1"/>
          </p:cNvSpPr>
          <p:nvPr>
            <p:ph type="sldImg"/>
          </p:nvPr>
        </p:nvSpPr>
        <p:spPr>
          <a:solidFill>
            <a:srgbClr val="FFFFFF"/>
          </a:solidFill>
          <a:ln/>
        </p:spPr>
      </p:sp>
      <p:sp>
        <p:nvSpPr>
          <p:cNvPr id="36868" name="Rectangle 3">
            <a:extLst>
              <a:ext uri="{FF2B5EF4-FFF2-40B4-BE49-F238E27FC236}">
                <a16:creationId xmlns:a16="http://schemas.microsoft.com/office/drawing/2014/main" id="{F1E263A8-C808-43B8-947E-2B405F3E4BFB}"/>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CFDC71A-DAC7-49D8-B638-709EC6AE6E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C352D5D8-1F2F-400A-923B-63739334D23C}" type="slidenum">
              <a:rPr lang="it-IT" altLang="it-IT" sz="1300">
                <a:latin typeface="Arial" panose="020B0604020202020204" pitchFamily="34" charset="0"/>
              </a:rPr>
              <a:pPr/>
              <a:t>3</a:t>
            </a:fld>
            <a:endParaRPr lang="it-IT" altLang="it-IT" sz="1300">
              <a:latin typeface="Arial" panose="020B0604020202020204" pitchFamily="34" charset="0"/>
            </a:endParaRPr>
          </a:p>
        </p:txBody>
      </p:sp>
      <p:sp>
        <p:nvSpPr>
          <p:cNvPr id="22531" name="Rectangle 2">
            <a:extLst>
              <a:ext uri="{FF2B5EF4-FFF2-40B4-BE49-F238E27FC236}">
                <a16:creationId xmlns:a16="http://schemas.microsoft.com/office/drawing/2014/main" id="{7F26BF39-861A-400D-BBC4-F04EFD66FE79}"/>
              </a:ext>
            </a:extLst>
          </p:cNvPr>
          <p:cNvSpPr>
            <a:spLocks noGrp="1" noRot="1" noChangeAspect="1" noChangeArrowheads="1" noTextEdit="1"/>
          </p:cNvSpPr>
          <p:nvPr>
            <p:ph type="sldImg"/>
          </p:nvPr>
        </p:nvSpPr>
        <p:spPr>
          <a:solidFill>
            <a:srgbClr val="FFFFFF"/>
          </a:solidFill>
          <a:ln/>
        </p:spPr>
      </p:sp>
      <p:sp>
        <p:nvSpPr>
          <p:cNvPr id="22532" name="Rectangle 3">
            <a:extLst>
              <a:ext uri="{FF2B5EF4-FFF2-40B4-BE49-F238E27FC236}">
                <a16:creationId xmlns:a16="http://schemas.microsoft.com/office/drawing/2014/main" id="{391B4652-4433-4B85-8CAD-549F85D68939}"/>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CFDC71A-DAC7-49D8-B638-709EC6AE6E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C352D5D8-1F2F-400A-923B-63739334D23C}" type="slidenum">
              <a:rPr lang="it-IT" altLang="it-IT" sz="1300">
                <a:latin typeface="Arial" panose="020B0604020202020204" pitchFamily="34" charset="0"/>
              </a:rPr>
              <a:pPr/>
              <a:t>4</a:t>
            </a:fld>
            <a:endParaRPr lang="it-IT" altLang="it-IT" sz="1300">
              <a:latin typeface="Arial" panose="020B0604020202020204" pitchFamily="34" charset="0"/>
            </a:endParaRPr>
          </a:p>
        </p:txBody>
      </p:sp>
      <p:sp>
        <p:nvSpPr>
          <p:cNvPr id="22531" name="Rectangle 2">
            <a:extLst>
              <a:ext uri="{FF2B5EF4-FFF2-40B4-BE49-F238E27FC236}">
                <a16:creationId xmlns:a16="http://schemas.microsoft.com/office/drawing/2014/main" id="{7F26BF39-861A-400D-BBC4-F04EFD66FE79}"/>
              </a:ext>
            </a:extLst>
          </p:cNvPr>
          <p:cNvSpPr>
            <a:spLocks noGrp="1" noRot="1" noChangeAspect="1" noChangeArrowheads="1" noTextEdit="1"/>
          </p:cNvSpPr>
          <p:nvPr>
            <p:ph type="sldImg"/>
          </p:nvPr>
        </p:nvSpPr>
        <p:spPr>
          <a:solidFill>
            <a:srgbClr val="FFFFFF"/>
          </a:solidFill>
          <a:ln/>
        </p:spPr>
      </p:sp>
      <p:sp>
        <p:nvSpPr>
          <p:cNvPr id="22532" name="Rectangle 3">
            <a:extLst>
              <a:ext uri="{FF2B5EF4-FFF2-40B4-BE49-F238E27FC236}">
                <a16:creationId xmlns:a16="http://schemas.microsoft.com/office/drawing/2014/main" id="{391B4652-4433-4B85-8CAD-549F85D68939}"/>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360231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CFDC71A-DAC7-49D8-B638-709EC6AE6E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C352D5D8-1F2F-400A-923B-63739334D23C}" type="slidenum">
              <a:rPr lang="it-IT" altLang="it-IT" sz="1300">
                <a:latin typeface="Arial" panose="020B0604020202020204" pitchFamily="34" charset="0"/>
              </a:rPr>
              <a:pPr/>
              <a:t>5</a:t>
            </a:fld>
            <a:endParaRPr lang="it-IT" altLang="it-IT" sz="1300">
              <a:latin typeface="Arial" panose="020B0604020202020204" pitchFamily="34" charset="0"/>
            </a:endParaRPr>
          </a:p>
        </p:txBody>
      </p:sp>
      <p:sp>
        <p:nvSpPr>
          <p:cNvPr id="22531" name="Rectangle 2">
            <a:extLst>
              <a:ext uri="{FF2B5EF4-FFF2-40B4-BE49-F238E27FC236}">
                <a16:creationId xmlns:a16="http://schemas.microsoft.com/office/drawing/2014/main" id="{7F26BF39-861A-400D-BBC4-F04EFD66FE79}"/>
              </a:ext>
            </a:extLst>
          </p:cNvPr>
          <p:cNvSpPr>
            <a:spLocks noGrp="1" noRot="1" noChangeAspect="1" noChangeArrowheads="1" noTextEdit="1"/>
          </p:cNvSpPr>
          <p:nvPr>
            <p:ph type="sldImg"/>
          </p:nvPr>
        </p:nvSpPr>
        <p:spPr>
          <a:solidFill>
            <a:srgbClr val="FFFFFF"/>
          </a:solidFill>
          <a:ln/>
        </p:spPr>
      </p:sp>
      <p:sp>
        <p:nvSpPr>
          <p:cNvPr id="22532" name="Rectangle 3">
            <a:extLst>
              <a:ext uri="{FF2B5EF4-FFF2-40B4-BE49-F238E27FC236}">
                <a16:creationId xmlns:a16="http://schemas.microsoft.com/office/drawing/2014/main" id="{391B4652-4433-4B85-8CAD-549F85D68939}"/>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22071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C42A9242-7178-4B2B-A548-DB078F4D5D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E0F0CA3C-E7D5-4F65-9D4A-832400A7CE8F}" type="slidenum">
              <a:rPr lang="it-IT" altLang="it-IT" sz="1300">
                <a:latin typeface="Arial" panose="020B0604020202020204" pitchFamily="34" charset="0"/>
              </a:rPr>
              <a:pPr/>
              <a:t>6</a:t>
            </a:fld>
            <a:endParaRPr lang="it-IT" altLang="it-IT" sz="1300">
              <a:latin typeface="Arial" panose="020B0604020202020204" pitchFamily="34" charset="0"/>
            </a:endParaRPr>
          </a:p>
        </p:txBody>
      </p:sp>
      <p:sp>
        <p:nvSpPr>
          <p:cNvPr id="23555" name="Rectangle 2">
            <a:extLst>
              <a:ext uri="{FF2B5EF4-FFF2-40B4-BE49-F238E27FC236}">
                <a16:creationId xmlns:a16="http://schemas.microsoft.com/office/drawing/2014/main" id="{77D3261C-5B1F-43AE-A74C-21A81A44F014}"/>
              </a:ext>
            </a:extLst>
          </p:cNvPr>
          <p:cNvSpPr>
            <a:spLocks noGrp="1" noRot="1" noChangeAspect="1" noChangeArrowheads="1" noTextEdit="1"/>
          </p:cNvSpPr>
          <p:nvPr>
            <p:ph type="sldImg"/>
          </p:nvPr>
        </p:nvSpPr>
        <p:spPr>
          <a:solidFill>
            <a:srgbClr val="FFFFFF"/>
          </a:solidFill>
          <a:ln/>
        </p:spPr>
      </p:sp>
      <p:sp>
        <p:nvSpPr>
          <p:cNvPr id="23556" name="Rectangle 3">
            <a:extLst>
              <a:ext uri="{FF2B5EF4-FFF2-40B4-BE49-F238E27FC236}">
                <a16:creationId xmlns:a16="http://schemas.microsoft.com/office/drawing/2014/main" id="{3830A2D5-2537-4D0B-AE0D-752A87228C7C}"/>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C58C217F-3577-4BD1-AEF7-E2878CC7E1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84E84802-D7D1-4AAC-AE85-95F2A0D1F723}" type="slidenum">
              <a:rPr lang="it-IT" altLang="it-IT" sz="1300">
                <a:latin typeface="Arial" panose="020B0604020202020204" pitchFamily="34" charset="0"/>
              </a:rPr>
              <a:pPr/>
              <a:t>7</a:t>
            </a:fld>
            <a:endParaRPr lang="it-IT" altLang="it-IT" sz="1300">
              <a:latin typeface="Arial" panose="020B0604020202020204" pitchFamily="34" charset="0"/>
            </a:endParaRPr>
          </a:p>
        </p:txBody>
      </p:sp>
      <p:sp>
        <p:nvSpPr>
          <p:cNvPr id="24579" name="Rectangle 2">
            <a:extLst>
              <a:ext uri="{FF2B5EF4-FFF2-40B4-BE49-F238E27FC236}">
                <a16:creationId xmlns:a16="http://schemas.microsoft.com/office/drawing/2014/main" id="{2167AE64-CA18-4C9B-A85F-AA9B13CA11D2}"/>
              </a:ext>
            </a:extLst>
          </p:cNvPr>
          <p:cNvSpPr>
            <a:spLocks noGrp="1" noRot="1" noChangeAspect="1" noChangeArrowheads="1" noTextEdit="1"/>
          </p:cNvSpPr>
          <p:nvPr>
            <p:ph type="sldImg"/>
          </p:nvPr>
        </p:nvSpPr>
        <p:spPr>
          <a:solidFill>
            <a:srgbClr val="FFFFFF"/>
          </a:solidFill>
          <a:ln/>
        </p:spPr>
      </p:sp>
      <p:sp>
        <p:nvSpPr>
          <p:cNvPr id="24580" name="Rectangle 3">
            <a:extLst>
              <a:ext uri="{FF2B5EF4-FFF2-40B4-BE49-F238E27FC236}">
                <a16:creationId xmlns:a16="http://schemas.microsoft.com/office/drawing/2014/main" id="{CBACAFF3-808F-42F7-94C8-905CB68AAD0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5F0F4133-4891-4602-A59D-E94A595C8C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D2144E6E-F83B-4B05-A743-EBF64E9ABDDE}" type="slidenum">
              <a:rPr lang="it-IT" altLang="it-IT" sz="1300">
                <a:latin typeface="Arial" panose="020B0604020202020204" pitchFamily="34" charset="0"/>
              </a:rPr>
              <a:pPr/>
              <a:t>8</a:t>
            </a:fld>
            <a:endParaRPr lang="it-IT" altLang="it-IT" sz="1300">
              <a:latin typeface="Arial" panose="020B0604020202020204" pitchFamily="34" charset="0"/>
            </a:endParaRPr>
          </a:p>
        </p:txBody>
      </p:sp>
      <p:sp>
        <p:nvSpPr>
          <p:cNvPr id="35843" name="Rectangle 2">
            <a:extLst>
              <a:ext uri="{FF2B5EF4-FFF2-40B4-BE49-F238E27FC236}">
                <a16:creationId xmlns:a16="http://schemas.microsoft.com/office/drawing/2014/main" id="{73D460FF-442F-46BF-8786-5508C48DE12C}"/>
              </a:ext>
            </a:extLst>
          </p:cNvPr>
          <p:cNvSpPr>
            <a:spLocks noGrp="1" noRot="1" noChangeAspect="1" noChangeArrowheads="1" noTextEdit="1"/>
          </p:cNvSpPr>
          <p:nvPr>
            <p:ph type="sldImg"/>
          </p:nvPr>
        </p:nvSpPr>
        <p:spPr>
          <a:solidFill>
            <a:srgbClr val="FFFFFF"/>
          </a:solidFill>
          <a:ln/>
        </p:spPr>
      </p:sp>
      <p:sp>
        <p:nvSpPr>
          <p:cNvPr id="35844" name="Rectangle 3">
            <a:extLst>
              <a:ext uri="{FF2B5EF4-FFF2-40B4-BE49-F238E27FC236}">
                <a16:creationId xmlns:a16="http://schemas.microsoft.com/office/drawing/2014/main" id="{3FADD367-5945-4B75-878B-304DD6B8518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196CEAA-66B8-4BBB-85AA-2F7C59A856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6635DE92-5B62-47BE-ABF0-14E835B7D8D6}" type="slidenum">
              <a:rPr lang="it-IT" altLang="it-IT" sz="1300">
                <a:latin typeface="Arial" panose="020B0604020202020204" pitchFamily="34" charset="0"/>
              </a:rPr>
              <a:pPr/>
              <a:t>9</a:t>
            </a:fld>
            <a:endParaRPr lang="it-IT" altLang="it-IT" sz="1300">
              <a:latin typeface="Arial" panose="020B0604020202020204" pitchFamily="34" charset="0"/>
            </a:endParaRPr>
          </a:p>
        </p:txBody>
      </p:sp>
      <p:sp>
        <p:nvSpPr>
          <p:cNvPr id="30723" name="Rectangle 2">
            <a:extLst>
              <a:ext uri="{FF2B5EF4-FFF2-40B4-BE49-F238E27FC236}">
                <a16:creationId xmlns:a16="http://schemas.microsoft.com/office/drawing/2014/main" id="{7061C08B-832D-4EBF-A9F4-22229AC7304D}"/>
              </a:ext>
            </a:extLst>
          </p:cNvPr>
          <p:cNvSpPr>
            <a:spLocks noGrp="1" noRot="1" noChangeAspect="1" noChangeArrowheads="1" noTextEdit="1"/>
          </p:cNvSpPr>
          <p:nvPr>
            <p:ph type="sldImg"/>
          </p:nvPr>
        </p:nvSpPr>
        <p:spPr>
          <a:solidFill>
            <a:srgbClr val="FFFFFF"/>
          </a:solidFill>
          <a:ln/>
        </p:spPr>
      </p:sp>
      <p:sp>
        <p:nvSpPr>
          <p:cNvPr id="30724" name="Rectangle 3">
            <a:extLst>
              <a:ext uri="{FF2B5EF4-FFF2-40B4-BE49-F238E27FC236}">
                <a16:creationId xmlns:a16="http://schemas.microsoft.com/office/drawing/2014/main" id="{18647C68-61C9-4B43-A9F4-684E164145E7}"/>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3CC6B146-3959-42AD-B438-0F512F2883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1400">
                <a:solidFill>
                  <a:schemeClr val="tx1"/>
                </a:solidFill>
                <a:latin typeface="Verdana" panose="020B0604030504040204" pitchFamily="34" charset="0"/>
                <a:ea typeface="ＭＳ Ｐゴシック" panose="020B0600070205080204" pitchFamily="34" charset="-128"/>
              </a:defRPr>
            </a:lvl1pPr>
            <a:lvl2pPr marL="742950" indent="-285750" defTabSz="957263">
              <a:defRPr sz="1400">
                <a:solidFill>
                  <a:schemeClr val="tx1"/>
                </a:solidFill>
                <a:latin typeface="Verdana" panose="020B0604030504040204" pitchFamily="34" charset="0"/>
                <a:ea typeface="ＭＳ Ｐゴシック" panose="020B0600070205080204" pitchFamily="34" charset="-128"/>
              </a:defRPr>
            </a:lvl2pPr>
            <a:lvl3pPr marL="1143000" indent="-228600" defTabSz="957263">
              <a:defRPr sz="1400">
                <a:solidFill>
                  <a:schemeClr val="tx1"/>
                </a:solidFill>
                <a:latin typeface="Verdana" panose="020B0604030504040204" pitchFamily="34" charset="0"/>
                <a:ea typeface="ＭＳ Ｐゴシック" panose="020B0600070205080204" pitchFamily="34" charset="-128"/>
              </a:defRPr>
            </a:lvl3pPr>
            <a:lvl4pPr marL="1600200" indent="-228600" defTabSz="957263">
              <a:defRPr sz="1400">
                <a:solidFill>
                  <a:schemeClr val="tx1"/>
                </a:solidFill>
                <a:latin typeface="Verdana" panose="020B0604030504040204" pitchFamily="34" charset="0"/>
                <a:ea typeface="ＭＳ Ｐゴシック" panose="020B0600070205080204" pitchFamily="34" charset="-128"/>
              </a:defRPr>
            </a:lvl4pPr>
            <a:lvl5pPr marL="2057400" indent="-228600" defTabSz="957263">
              <a:defRPr sz="1400">
                <a:solidFill>
                  <a:schemeClr val="tx1"/>
                </a:solidFill>
                <a:latin typeface="Verdana" panose="020B0604030504040204" pitchFamily="34" charset="0"/>
                <a:ea typeface="ＭＳ Ｐゴシック" panose="020B0600070205080204" pitchFamily="34" charset="-128"/>
              </a:defRPr>
            </a:lvl5pPr>
            <a:lvl6pPr marL="25146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defTabSz="957263"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fld id="{AB6D21AE-99BC-490B-BD48-A09201871FA9}" type="slidenum">
              <a:rPr lang="it-IT" altLang="it-IT" sz="1300">
                <a:latin typeface="Arial" panose="020B0604020202020204" pitchFamily="34" charset="0"/>
              </a:rPr>
              <a:pPr/>
              <a:t>10</a:t>
            </a:fld>
            <a:endParaRPr lang="it-IT" altLang="it-IT" sz="1300">
              <a:latin typeface="Arial" panose="020B0604020202020204" pitchFamily="34" charset="0"/>
            </a:endParaRPr>
          </a:p>
        </p:txBody>
      </p:sp>
      <p:sp>
        <p:nvSpPr>
          <p:cNvPr id="31747" name="Rectangle 2">
            <a:extLst>
              <a:ext uri="{FF2B5EF4-FFF2-40B4-BE49-F238E27FC236}">
                <a16:creationId xmlns:a16="http://schemas.microsoft.com/office/drawing/2014/main" id="{F70EBABD-C1E6-4110-BC73-2B396DF41814}"/>
              </a:ext>
            </a:extLst>
          </p:cNvPr>
          <p:cNvSpPr>
            <a:spLocks noGrp="1" noRot="1" noChangeAspect="1" noChangeArrowheads="1" noTextEdit="1"/>
          </p:cNvSpPr>
          <p:nvPr>
            <p:ph type="sldImg"/>
          </p:nvPr>
        </p:nvSpPr>
        <p:spPr>
          <a:solidFill>
            <a:srgbClr val="FFFFFF"/>
          </a:solidFill>
          <a:ln/>
        </p:spPr>
      </p:sp>
      <p:sp>
        <p:nvSpPr>
          <p:cNvPr id="31748" name="Rectangle 3">
            <a:extLst>
              <a:ext uri="{FF2B5EF4-FFF2-40B4-BE49-F238E27FC236}">
                <a16:creationId xmlns:a16="http://schemas.microsoft.com/office/drawing/2014/main" id="{E29B6CAA-22B3-4CFA-8B5A-4FEDE548698C}"/>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extLst>
      <p:ext uri="{BB962C8B-B14F-4D97-AF65-F5344CB8AC3E}">
        <p14:creationId xmlns:p14="http://schemas.microsoft.com/office/powerpoint/2010/main" val="1350384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76632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87377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89387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val="136772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24528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887904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extLst>
      <p:ext uri="{BB962C8B-B14F-4D97-AF65-F5344CB8AC3E}">
        <p14:creationId xmlns:p14="http://schemas.microsoft.com/office/powerpoint/2010/main" val="216955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83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134715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val="200229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texture">
            <a:extLst>
              <a:ext uri="{FF2B5EF4-FFF2-40B4-BE49-F238E27FC236}">
                <a16:creationId xmlns:a16="http://schemas.microsoft.com/office/drawing/2014/main" id="{D9E28F83-F49E-49AA-BBB1-1901F166C8F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85800" y="228600"/>
            <a:ext cx="7772400" cy="358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1">
            <a:extLst>
              <a:ext uri="{FF2B5EF4-FFF2-40B4-BE49-F238E27FC236}">
                <a16:creationId xmlns:a16="http://schemas.microsoft.com/office/drawing/2014/main" id="{795C11CD-AE95-4C98-BA5C-1A35AAA6F9BF}"/>
              </a:ext>
            </a:extLst>
          </p:cNvPr>
          <p:cNvSpPr>
            <a:spLocks noChangeArrowheads="1"/>
          </p:cNvSpPr>
          <p:nvPr userDrawn="1"/>
        </p:nvSpPr>
        <p:spPr bwMode="auto">
          <a:xfrm>
            <a:off x="0" y="1143000"/>
            <a:ext cx="9144000" cy="2667000"/>
          </a:xfrm>
          <a:prstGeom prst="rect">
            <a:avLst/>
          </a:prstGeom>
          <a:solidFill>
            <a:schemeClr val="bg1"/>
          </a:solidFill>
          <a:ln>
            <a:noFill/>
          </a:ln>
        </p:spPr>
        <p:txBody>
          <a:bodyPr wrap="none" anchor="ctr"/>
          <a:lstStyle>
            <a:lvl1pPr>
              <a:defRPr sz="1400">
                <a:solidFill>
                  <a:schemeClr val="tx1"/>
                </a:solidFill>
                <a:latin typeface="Verdana" pitchFamily="34" charset="0"/>
                <a:ea typeface="ＭＳ Ｐゴシック" pitchFamily="1" charset="-128"/>
              </a:defRPr>
            </a:lvl1pPr>
            <a:lvl2pPr marL="742950" indent="-285750">
              <a:defRPr sz="1400">
                <a:solidFill>
                  <a:schemeClr val="tx1"/>
                </a:solidFill>
                <a:latin typeface="Verdana" pitchFamily="34" charset="0"/>
                <a:ea typeface="ＭＳ Ｐゴシック" pitchFamily="1" charset="-128"/>
              </a:defRPr>
            </a:lvl2pPr>
            <a:lvl3pPr marL="1143000" indent="-228600">
              <a:defRPr sz="1400">
                <a:solidFill>
                  <a:schemeClr val="tx1"/>
                </a:solidFill>
                <a:latin typeface="Verdana" pitchFamily="34" charset="0"/>
                <a:ea typeface="ＭＳ Ｐゴシック" pitchFamily="1" charset="-128"/>
              </a:defRPr>
            </a:lvl3pPr>
            <a:lvl4pPr marL="1600200" indent="-228600">
              <a:defRPr sz="1400">
                <a:solidFill>
                  <a:schemeClr val="tx1"/>
                </a:solidFill>
                <a:latin typeface="Verdana" pitchFamily="34" charset="0"/>
                <a:ea typeface="ＭＳ Ｐゴシック" pitchFamily="1" charset="-128"/>
              </a:defRPr>
            </a:lvl4pPr>
            <a:lvl5pPr marL="2057400" indent="-228600">
              <a:defRPr sz="1400">
                <a:solidFill>
                  <a:schemeClr val="tx1"/>
                </a:solidFill>
                <a:latin typeface="Verdana" pitchFamily="34" charset="0"/>
                <a:ea typeface="ＭＳ Ｐゴシック" pitchFamily="1" charset="-128"/>
              </a:defRPr>
            </a:lvl5pPr>
            <a:lvl6pPr marL="2514600" indent="-228600" eaLnBrk="0" fontAlgn="base" hangingPunct="0">
              <a:lnSpc>
                <a:spcPct val="90000"/>
              </a:lnSpc>
              <a:spcBef>
                <a:spcPct val="0"/>
              </a:spcBef>
              <a:spcAft>
                <a:spcPct val="0"/>
              </a:spcAft>
              <a:defRPr sz="1400">
                <a:solidFill>
                  <a:schemeClr val="tx1"/>
                </a:solidFill>
                <a:latin typeface="Verdana" pitchFamily="34" charset="0"/>
                <a:ea typeface="ＭＳ Ｐゴシック" pitchFamily="1" charset="-128"/>
              </a:defRPr>
            </a:lvl6pPr>
            <a:lvl7pPr marL="2971800" indent="-228600" eaLnBrk="0" fontAlgn="base" hangingPunct="0">
              <a:lnSpc>
                <a:spcPct val="90000"/>
              </a:lnSpc>
              <a:spcBef>
                <a:spcPct val="0"/>
              </a:spcBef>
              <a:spcAft>
                <a:spcPct val="0"/>
              </a:spcAft>
              <a:defRPr sz="1400">
                <a:solidFill>
                  <a:schemeClr val="tx1"/>
                </a:solidFill>
                <a:latin typeface="Verdana" pitchFamily="34" charset="0"/>
                <a:ea typeface="ＭＳ Ｐゴシック" pitchFamily="1" charset="-128"/>
              </a:defRPr>
            </a:lvl7pPr>
            <a:lvl8pPr marL="3429000" indent="-228600" eaLnBrk="0" fontAlgn="base" hangingPunct="0">
              <a:lnSpc>
                <a:spcPct val="90000"/>
              </a:lnSpc>
              <a:spcBef>
                <a:spcPct val="0"/>
              </a:spcBef>
              <a:spcAft>
                <a:spcPct val="0"/>
              </a:spcAft>
              <a:defRPr sz="1400">
                <a:solidFill>
                  <a:schemeClr val="tx1"/>
                </a:solidFill>
                <a:latin typeface="Verdana" pitchFamily="34" charset="0"/>
                <a:ea typeface="ＭＳ Ｐゴシック" pitchFamily="1" charset="-128"/>
              </a:defRPr>
            </a:lvl8pPr>
            <a:lvl9pPr marL="3886200" indent="-228600" eaLnBrk="0" fontAlgn="base" hangingPunct="0">
              <a:lnSpc>
                <a:spcPct val="90000"/>
              </a:lnSpc>
              <a:spcBef>
                <a:spcPct val="0"/>
              </a:spcBef>
              <a:spcAft>
                <a:spcPct val="0"/>
              </a:spcAft>
              <a:defRPr sz="1400">
                <a:solidFill>
                  <a:schemeClr val="tx1"/>
                </a:solidFill>
                <a:latin typeface="Verdana" pitchFamily="34" charset="0"/>
                <a:ea typeface="ＭＳ Ｐゴシック" pitchFamily="1" charset="-128"/>
              </a:defRPr>
            </a:lvl9pPr>
          </a:lstStyle>
          <a:p>
            <a:pPr>
              <a:lnSpc>
                <a:spcPct val="90000"/>
              </a:lnSpc>
              <a:defRPr/>
            </a:pPr>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comments" Target="../comments/comment1.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unistrapg.it/" TargetMode="External"/><Relationship Id="rId2" Type="http://schemas.openxmlformats.org/officeDocument/2006/relationships/hyperlink" Target="mailto:erasmus@unistrapg.it" TargetMode="Externa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agid.gov.it/it/piattaforme/firma-elettronica-qualificata/prestatori-di-servizi-fiduciari-attivi-in-italia" TargetMode="External"/><Relationship Id="rId4" Type="http://schemas.openxmlformats.org/officeDocument/2006/relationships/hyperlink" Target="https://www.agid.gov.it/it/piattaforme/sistema-gestione-procedimenti-amministrativi/documento-informatico"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academy.europa.eu/local/euacademy/pages/faq/category.php?id=8" TargetMode="External"/><Relationship Id="rId5" Type="http://schemas.openxmlformats.org/officeDocument/2006/relationships/hyperlink" Target="https://academy.europa.eu/" TargetMode="External"/><Relationship Id="rId4" Type="http://schemas.openxmlformats.org/officeDocument/2006/relationships/hyperlink" Target="https://www.erasmusplus.it/news/adulti/ols-online-language-support-la-nuova-piattaforma-europea-per-lapprendimento-delle-lingu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egnaposto contenuto 2">
            <a:extLst>
              <a:ext uri="{FF2B5EF4-FFF2-40B4-BE49-F238E27FC236}">
                <a16:creationId xmlns:a16="http://schemas.microsoft.com/office/drawing/2014/main" id="{06FF0B74-423E-4941-BD8D-3142BC24479C}"/>
              </a:ext>
            </a:extLst>
          </p:cNvPr>
          <p:cNvSpPr>
            <a:spLocks noGrp="1"/>
          </p:cNvSpPr>
          <p:nvPr>
            <p:ph idx="1"/>
          </p:nvPr>
        </p:nvSpPr>
        <p:spPr bwMode="auto">
          <a:xfrm>
            <a:off x="457200" y="1700213"/>
            <a:ext cx="8229600" cy="4425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FontTx/>
              <a:buNone/>
            </a:pPr>
            <a:endParaRPr lang="it-IT" altLang="it-IT" dirty="0"/>
          </a:p>
          <a:p>
            <a:pPr marL="0" indent="0" algn="ctr">
              <a:buFontTx/>
              <a:buNone/>
            </a:pPr>
            <a:endParaRPr lang="it-IT" altLang="it-IT" dirty="0"/>
          </a:p>
          <a:p>
            <a:pPr marL="0" indent="0" algn="ctr">
              <a:buFontTx/>
              <a:buNone/>
            </a:pPr>
            <a:endParaRPr lang="it-IT" altLang="it-IT" dirty="0"/>
          </a:p>
          <a:p>
            <a:pPr marL="0" indent="0" algn="ctr">
              <a:buFontTx/>
              <a:buNone/>
            </a:pPr>
            <a:endParaRPr lang="it-IT" altLang="it-IT" dirty="0"/>
          </a:p>
          <a:p>
            <a:pPr marL="0" indent="0" algn="ctr">
              <a:buFontTx/>
              <a:buNone/>
            </a:pPr>
            <a:endParaRPr lang="it-IT" altLang="it-IT" dirty="0"/>
          </a:p>
          <a:p>
            <a:pPr marL="0" indent="0" algn="ctr">
              <a:buFontTx/>
              <a:buNone/>
            </a:pPr>
            <a:endParaRPr lang="it-IT" altLang="it-IT" sz="1500" dirty="0"/>
          </a:p>
          <a:p>
            <a:pPr marL="0" indent="0" algn="ctr">
              <a:buFontTx/>
              <a:buNone/>
            </a:pPr>
            <a:r>
              <a:rPr lang="it-IT" altLang="it-IT" dirty="0"/>
              <a:t>Università per Stranieri di Perugia</a:t>
            </a:r>
          </a:p>
          <a:p>
            <a:pPr marL="0" indent="0" algn="ctr">
              <a:buFontTx/>
              <a:buNone/>
            </a:pPr>
            <a:r>
              <a:rPr lang="it-IT" altLang="it-IT" b="1" dirty="0"/>
              <a:t>ORIENTAMENTO E CHECK PRIMA DELLA PARTENZA  </a:t>
            </a:r>
            <a:r>
              <a:rPr lang="it-IT" altLang="it-IT" b="1" dirty="0" smtClean="0"/>
              <a:t>I </a:t>
            </a:r>
            <a:r>
              <a:rPr lang="it-IT" altLang="it-IT" b="1" dirty="0"/>
              <a:t>SEM </a:t>
            </a:r>
            <a:r>
              <a:rPr lang="it-IT" altLang="it-IT" b="1" dirty="0" smtClean="0"/>
              <a:t>2022/23</a:t>
            </a:r>
            <a:endParaRPr lang="it-IT" altLang="it-IT" b="1" dirty="0"/>
          </a:p>
        </p:txBody>
      </p:sp>
      <p:pic>
        <p:nvPicPr>
          <p:cNvPr id="2051" name="Immagine 4">
            <a:extLst>
              <a:ext uri="{FF2B5EF4-FFF2-40B4-BE49-F238E27FC236}">
                <a16:creationId xmlns:a16="http://schemas.microsoft.com/office/drawing/2014/main" id="{09633391-8B51-4F33-801A-126C57011F60}"/>
              </a:ext>
            </a:extLst>
          </p:cNvPr>
          <p:cNvPicPr>
            <a:picLocks noChangeAspect="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3406775" y="2133600"/>
            <a:ext cx="259238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17">
            <a:extLst>
              <a:ext uri="{FF2B5EF4-FFF2-40B4-BE49-F238E27FC236}">
                <a16:creationId xmlns:a16="http://schemas.microsoft.com/office/drawing/2014/main" id="{0E039ACB-B7DB-40DD-953F-347F1C6380BF}"/>
              </a:ext>
            </a:extLst>
          </p:cNvPr>
          <p:cNvSpPr txBox="1">
            <a:spLocks noChangeArrowheads="1"/>
          </p:cNvSpPr>
          <p:nvPr/>
        </p:nvSpPr>
        <p:spPr bwMode="auto">
          <a:xfrm>
            <a:off x="684213" y="180975"/>
            <a:ext cx="7775575" cy="1090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eaLnBrk="1" hangingPunct="1">
              <a:lnSpc>
                <a:spcPct val="90000"/>
              </a:lnSpc>
            </a:pPr>
            <a:endParaRPr lang="it-IT" altLang="it-IT" sz="3600" b="1">
              <a:latin typeface="Arial" panose="020B0604020202020204" pitchFamily="34" charset="0"/>
            </a:endParaRPr>
          </a:p>
          <a:p>
            <a:pPr algn="ctr" eaLnBrk="1" hangingPunct="1">
              <a:lnSpc>
                <a:spcPct val="90000"/>
              </a:lnSpc>
            </a:pPr>
            <a:endParaRPr lang="it-IT" altLang="it-IT" sz="3600" b="1">
              <a:latin typeface="Arial" panose="020B0604020202020204" pitchFamily="34" charset="0"/>
            </a:endParaRPr>
          </a:p>
        </p:txBody>
      </p:sp>
      <p:pic>
        <p:nvPicPr>
          <p:cNvPr id="2053" name="Immagine 7">
            <a:extLst>
              <a:ext uri="{FF2B5EF4-FFF2-40B4-BE49-F238E27FC236}">
                <a16:creationId xmlns:a16="http://schemas.microsoft.com/office/drawing/2014/main" id="{34EC10D9-6795-4211-BDBA-7CD44434DB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44450"/>
            <a:ext cx="698500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a:extLst>
              <a:ext uri="{FF2B5EF4-FFF2-40B4-BE49-F238E27FC236}">
                <a16:creationId xmlns:a16="http://schemas.microsoft.com/office/drawing/2014/main" id="{714867D7-9AA2-4B0D-A8A4-2B1033A88617}"/>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3315" name="Immagine 7">
            <a:extLst>
              <a:ext uri="{FF2B5EF4-FFF2-40B4-BE49-F238E27FC236}">
                <a16:creationId xmlns:a16="http://schemas.microsoft.com/office/drawing/2014/main" id="{1DCA8B00-91B8-4724-8570-6D20FEA491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6">
            <a:extLst>
              <a:ext uri="{FF2B5EF4-FFF2-40B4-BE49-F238E27FC236}">
                <a16:creationId xmlns:a16="http://schemas.microsoft.com/office/drawing/2014/main" id="{3C7026B4-E922-465A-983D-775165987EB4}"/>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3317" name="Rettangolo 1">
            <a:extLst>
              <a:ext uri="{FF2B5EF4-FFF2-40B4-BE49-F238E27FC236}">
                <a16:creationId xmlns:a16="http://schemas.microsoft.com/office/drawing/2014/main" id="{03FB32B7-3A0E-4D83-B2CF-4541B320ED14}"/>
              </a:ext>
            </a:extLst>
          </p:cNvPr>
          <p:cNvSpPr>
            <a:spLocks noChangeArrowheads="1"/>
          </p:cNvSpPr>
          <p:nvPr/>
        </p:nvSpPr>
        <p:spPr bwMode="auto">
          <a:xfrm>
            <a:off x="801688" y="2420938"/>
            <a:ext cx="7666037"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dirty="0"/>
              <a:t>I documenti predetti vanno consegnati presso il servizio relazioni internazionali, </a:t>
            </a:r>
            <a:r>
              <a:rPr lang="it-IT" altLang="it-IT" sz="2000" dirty="0" err="1"/>
              <a:t>erasmus</a:t>
            </a:r>
            <a:r>
              <a:rPr lang="it-IT" altLang="it-IT" sz="2000" dirty="0"/>
              <a:t> e mobilità </a:t>
            </a:r>
            <a:r>
              <a:rPr lang="it-IT" altLang="it-IT" sz="2000" b="1" dirty="0"/>
              <a:t>entro 30 giorni dal termine del periodo di mobilità all’estero</a:t>
            </a:r>
            <a:r>
              <a:rPr lang="it-IT" altLang="it-IT" sz="2000" dirty="0"/>
              <a:t>.</a:t>
            </a:r>
          </a:p>
          <a:p>
            <a:pPr algn="ctr">
              <a:lnSpc>
                <a:spcPct val="90000"/>
              </a:lnSpc>
            </a:pPr>
            <a:endParaRPr lang="it-IT" altLang="it-IT" sz="2000" dirty="0"/>
          </a:p>
          <a:p>
            <a:pPr algn="ctr">
              <a:lnSpc>
                <a:spcPct val="90000"/>
              </a:lnSpc>
            </a:pPr>
            <a:r>
              <a:rPr lang="it-IT" altLang="it-IT" sz="2000" dirty="0"/>
              <a:t>Nel caso in cui al rientro in sede uno dei documenti obbligatori sopra indicati sia mancante, sarà cura e responsabilità dello studente provvedere al suo reperimento per consentire il regolare pagamento del saldo della borsa di studio e la convalida delle attività formative realizzate.</a:t>
            </a:r>
          </a:p>
        </p:txBody>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a:extLst>
              <a:ext uri="{FF2B5EF4-FFF2-40B4-BE49-F238E27FC236}">
                <a16:creationId xmlns:a16="http://schemas.microsoft.com/office/drawing/2014/main" id="{D324A012-A4E7-4360-967D-237AB6AF67B5}"/>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4339" name="Immagine 7">
            <a:extLst>
              <a:ext uri="{FF2B5EF4-FFF2-40B4-BE49-F238E27FC236}">
                <a16:creationId xmlns:a16="http://schemas.microsoft.com/office/drawing/2014/main" id="{67C48D7F-0C41-41C2-81A8-B4917800D5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6">
            <a:extLst>
              <a:ext uri="{FF2B5EF4-FFF2-40B4-BE49-F238E27FC236}">
                <a16:creationId xmlns:a16="http://schemas.microsoft.com/office/drawing/2014/main" id="{E8008275-1ABA-402F-AB25-E509534E9A14}"/>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4341" name="Rettangolo 1">
            <a:extLst>
              <a:ext uri="{FF2B5EF4-FFF2-40B4-BE49-F238E27FC236}">
                <a16:creationId xmlns:a16="http://schemas.microsoft.com/office/drawing/2014/main" id="{1BE1A2D7-93E8-4E29-A017-198AD0E13014}"/>
              </a:ext>
            </a:extLst>
          </p:cNvPr>
          <p:cNvSpPr>
            <a:spLocks noChangeArrowheads="1"/>
          </p:cNvSpPr>
          <p:nvPr/>
        </p:nvSpPr>
        <p:spPr bwMode="auto">
          <a:xfrm>
            <a:off x="792163" y="1773238"/>
            <a:ext cx="7666037"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a:solidFill>
                  <a:srgbClr val="0000FF"/>
                </a:solidFill>
              </a:rPr>
              <a:t>Adempimenti </a:t>
            </a:r>
            <a:r>
              <a:rPr lang="it-IT" altLang="it-IT" sz="2000" b="1" u="sng" dirty="0">
                <a:solidFill>
                  <a:srgbClr val="0000FF"/>
                </a:solidFill>
              </a:rPr>
              <a:t>AL RIENTRO </a:t>
            </a:r>
            <a:r>
              <a:rPr lang="it-IT" altLang="it-IT" sz="2000" b="1" dirty="0">
                <a:solidFill>
                  <a:srgbClr val="0000FF"/>
                </a:solidFill>
              </a:rPr>
              <a:t>in sede:</a:t>
            </a:r>
          </a:p>
          <a:p>
            <a:pPr algn="ctr">
              <a:lnSpc>
                <a:spcPct val="90000"/>
              </a:lnSpc>
            </a:pPr>
            <a:endParaRPr lang="it-IT" altLang="it-IT" sz="2000" b="1" dirty="0">
              <a:solidFill>
                <a:srgbClr val="0000FF"/>
              </a:solidFill>
            </a:endParaRPr>
          </a:p>
          <a:p>
            <a:r>
              <a:rPr lang="hu-HU" altLang="it-IT" sz="1800" b="1" dirty="0"/>
              <a:t>2) REPORT DIGITALI </a:t>
            </a:r>
            <a:endParaRPr lang="it-IT" altLang="it-IT" sz="1800" b="1" dirty="0"/>
          </a:p>
          <a:p>
            <a:r>
              <a:rPr lang="it-IT" altLang="it-IT" sz="1800" dirty="0"/>
              <a:t> </a:t>
            </a:r>
          </a:p>
          <a:p>
            <a:r>
              <a:rPr lang="en-GB" altLang="it-IT" sz="1800" u="sng" dirty="0"/>
              <a:t>Report Beneficiary Module (</a:t>
            </a:r>
            <a:r>
              <a:rPr lang="en-GB" altLang="it-IT" sz="1800" u="sng" dirty="0" err="1"/>
              <a:t>obbligatorio</a:t>
            </a:r>
            <a:r>
              <a:rPr lang="en-GB" altLang="it-IT" sz="1800" u="sng" dirty="0"/>
              <a:t>)</a:t>
            </a:r>
          </a:p>
          <a:p>
            <a:endParaRPr lang="it-IT" altLang="it-IT" sz="800" u="sng" dirty="0"/>
          </a:p>
          <a:p>
            <a:endParaRPr lang="it-IT" altLang="it-IT" sz="1800" b="1" dirty="0"/>
          </a:p>
          <a:p>
            <a:r>
              <a:rPr lang="hu-HU" altLang="it-IT" sz="1800" b="1" dirty="0"/>
              <a:t>NOTA BENE:</a:t>
            </a:r>
            <a:endParaRPr lang="it-IT" altLang="it-IT" sz="1800" b="1" dirty="0"/>
          </a:p>
          <a:p>
            <a:r>
              <a:rPr lang="hu-HU" altLang="it-IT" sz="1800" dirty="0"/>
              <a:t>		</a:t>
            </a:r>
            <a:endParaRPr lang="it-IT" altLang="it-IT" sz="1800" dirty="0"/>
          </a:p>
          <a:p>
            <a:pPr algn="ctr"/>
            <a:r>
              <a:rPr lang="hu-HU" altLang="it-IT" sz="1800" dirty="0" smtClean="0"/>
              <a:t>Lo </a:t>
            </a:r>
            <a:r>
              <a:rPr lang="hu-HU" altLang="it-IT" sz="1800" dirty="0"/>
              <a:t>studente riceverà al proprio indirizzo di posta elettronica dalla piattaforma Beneficiary Module il link per la compilazione del Report finale in concomitanza della data di fine mobilità indicata in sede di compilazione dell’accordo </a:t>
            </a:r>
            <a:r>
              <a:rPr lang="hu-HU" altLang="it-IT" sz="1800" dirty="0" smtClean="0"/>
              <a:t>finanziario</a:t>
            </a:r>
            <a:endParaRPr lang="it-IT" altLang="it-IT" sz="1800" dirty="0"/>
          </a:p>
        </p:txBody>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a:extLst>
              <a:ext uri="{FF2B5EF4-FFF2-40B4-BE49-F238E27FC236}">
                <a16:creationId xmlns:a16="http://schemas.microsoft.com/office/drawing/2014/main" id="{B224612A-0FCA-4182-8436-0275BF58517E}"/>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5363" name="Immagine 7">
            <a:extLst>
              <a:ext uri="{FF2B5EF4-FFF2-40B4-BE49-F238E27FC236}">
                <a16:creationId xmlns:a16="http://schemas.microsoft.com/office/drawing/2014/main" id="{6A756107-0293-4A7B-9D8F-E7FE515295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6">
            <a:extLst>
              <a:ext uri="{FF2B5EF4-FFF2-40B4-BE49-F238E27FC236}">
                <a16:creationId xmlns:a16="http://schemas.microsoft.com/office/drawing/2014/main" id="{80D02288-E62D-47E6-9A70-7AF68B0A3DA5}"/>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5365" name="Rettangolo 1">
            <a:extLst>
              <a:ext uri="{FF2B5EF4-FFF2-40B4-BE49-F238E27FC236}">
                <a16:creationId xmlns:a16="http://schemas.microsoft.com/office/drawing/2014/main" id="{76578C95-DE6B-4521-89E6-47A0946D087F}"/>
              </a:ext>
            </a:extLst>
          </p:cNvPr>
          <p:cNvSpPr>
            <a:spLocks noChangeArrowheads="1"/>
          </p:cNvSpPr>
          <p:nvPr/>
        </p:nvSpPr>
        <p:spPr bwMode="auto">
          <a:xfrm>
            <a:off x="785786" y="1643050"/>
            <a:ext cx="7666037" cy="488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a:solidFill>
                  <a:srgbClr val="0000FF"/>
                </a:solidFill>
              </a:rPr>
              <a:t>NOTA BENE:</a:t>
            </a:r>
          </a:p>
          <a:p>
            <a:pPr algn="ctr">
              <a:lnSpc>
                <a:spcPct val="90000"/>
              </a:lnSpc>
            </a:pPr>
            <a:endParaRPr lang="it-IT" altLang="it-IT" sz="2000" b="1" dirty="0">
              <a:solidFill>
                <a:srgbClr val="0000FF"/>
              </a:solidFill>
            </a:endParaRPr>
          </a:p>
          <a:p>
            <a:pPr algn="ctr">
              <a:lnSpc>
                <a:spcPct val="90000"/>
              </a:lnSpc>
            </a:pPr>
            <a:r>
              <a:rPr lang="it-IT" altLang="it-IT" sz="1800" b="1" dirty="0"/>
              <a:t>DURANTE LA PERMANENZA ALL' ESTERO SEGUIRE E RISPETTARE LE INDICAZIONI E I REGOLAMENTI STABILITI DALL'UNIVERSITA' OSPITANTE.</a:t>
            </a:r>
          </a:p>
          <a:p>
            <a:pPr algn="ctr">
              <a:lnSpc>
                <a:spcPct val="90000"/>
              </a:lnSpc>
            </a:pPr>
            <a:endParaRPr lang="it-IT" altLang="it-IT" sz="1800" dirty="0"/>
          </a:p>
          <a:p>
            <a:pPr algn="ctr">
              <a:lnSpc>
                <a:spcPct val="90000"/>
              </a:lnSpc>
            </a:pPr>
            <a:r>
              <a:rPr lang="it-IT" altLang="it-IT" sz="1800" b="1" i="1" u="sng" dirty="0"/>
              <a:t>DURANTE LA PERMANENZA ALL’ESTERO </a:t>
            </a:r>
          </a:p>
          <a:p>
            <a:pPr algn="ctr">
              <a:lnSpc>
                <a:spcPct val="90000"/>
              </a:lnSpc>
            </a:pPr>
            <a:r>
              <a:rPr lang="it-IT" altLang="it-IT" sz="1800" b="1" i="1" u="sng" dirty="0"/>
              <a:t>è VIETATO EFFETTUARE ESAMI IN SEDE.</a:t>
            </a:r>
            <a:endParaRPr lang="it-IT" altLang="it-IT" sz="1800" b="1" u="sng" dirty="0"/>
          </a:p>
          <a:p>
            <a:pPr algn="ctr">
              <a:lnSpc>
                <a:spcPct val="90000"/>
              </a:lnSpc>
            </a:pPr>
            <a:endParaRPr lang="it-IT" altLang="it-IT" sz="1800" dirty="0"/>
          </a:p>
          <a:p>
            <a:pPr>
              <a:lnSpc>
                <a:spcPct val="90000"/>
              </a:lnSpc>
            </a:pPr>
            <a:r>
              <a:rPr lang="it-IT" altLang="it-IT" sz="1800" b="1" dirty="0"/>
              <a:t>  </a:t>
            </a:r>
            <a:endParaRPr lang="it-IT" altLang="it-IT" sz="1800" dirty="0"/>
          </a:p>
          <a:p>
            <a:pPr algn="ctr">
              <a:lnSpc>
                <a:spcPct val="90000"/>
              </a:lnSpc>
            </a:pPr>
            <a:r>
              <a:rPr lang="it-IT" altLang="it-IT" sz="1800" b="1" dirty="0"/>
              <a:t>AI FINI DEI FINANZIAMENTI RICORDIAMO CHE LA BORSA SARA' PAGATA IN BASE AI GIORNI EFFETTIVI </a:t>
            </a:r>
            <a:r>
              <a:rPr lang="it-IT" altLang="it-IT" sz="1800" b="1" dirty="0" err="1"/>
              <a:t>DI</a:t>
            </a:r>
            <a:r>
              <a:rPr lang="it-IT" altLang="it-IT" sz="1800" b="1" dirty="0"/>
              <a:t> PERMANENZA</a:t>
            </a:r>
            <a:r>
              <a:rPr lang="it-IT" altLang="it-IT" sz="1800" dirty="0"/>
              <a:t>. </a:t>
            </a:r>
          </a:p>
          <a:p>
            <a:pPr algn="ctr">
              <a:lnSpc>
                <a:spcPct val="90000"/>
              </a:lnSpc>
            </a:pPr>
            <a:endParaRPr lang="it-IT" altLang="it-IT" sz="1800" dirty="0"/>
          </a:p>
          <a:p>
            <a:pPr algn="ctr">
              <a:lnSpc>
                <a:spcPct val="90000"/>
              </a:lnSpc>
            </a:pPr>
            <a:r>
              <a:rPr lang="it-IT" altLang="it-IT" sz="1800" dirty="0"/>
              <a:t>Es. se invece di restare 150 giorni, lo studente riporterà una certificazione relativa solo a 140 giorni, la borsa finale europea ammonterà a (nel caso di un importo mensile di 250 euro) 250 + </a:t>
            </a:r>
            <a:r>
              <a:rPr lang="it-IT" altLang="it-IT" sz="1800" dirty="0" err="1"/>
              <a:t>250</a:t>
            </a:r>
            <a:r>
              <a:rPr lang="it-IT" altLang="it-IT" sz="1800" dirty="0"/>
              <a:t> + 250+250+ (250X20/30)= 1166 invece delle 1250,00 previste dal contratto relativo a 150 giorni (5 mesi)</a:t>
            </a:r>
          </a:p>
        </p:txBody>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C601128D-4A14-4E37-9E52-FCFC2A57DC0A}"/>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7411" name="Immagine 7">
            <a:extLst>
              <a:ext uri="{FF2B5EF4-FFF2-40B4-BE49-F238E27FC236}">
                <a16:creationId xmlns:a16="http://schemas.microsoft.com/office/drawing/2014/main" id="{B4542EED-3CD1-4251-BAFA-FB774D8380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6">
            <a:extLst>
              <a:ext uri="{FF2B5EF4-FFF2-40B4-BE49-F238E27FC236}">
                <a16:creationId xmlns:a16="http://schemas.microsoft.com/office/drawing/2014/main" id="{78CFFD15-E4E3-49A0-86EB-52EBAD39E070}"/>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7413" name="Rettangolo 1">
            <a:extLst>
              <a:ext uri="{FF2B5EF4-FFF2-40B4-BE49-F238E27FC236}">
                <a16:creationId xmlns:a16="http://schemas.microsoft.com/office/drawing/2014/main" id="{9B5DC16D-4613-4EBD-861C-496D4A36F9CD}"/>
              </a:ext>
            </a:extLst>
          </p:cNvPr>
          <p:cNvSpPr>
            <a:spLocks noChangeArrowheads="1"/>
          </p:cNvSpPr>
          <p:nvPr/>
        </p:nvSpPr>
        <p:spPr bwMode="auto">
          <a:xfrm>
            <a:off x="285720" y="1428736"/>
            <a:ext cx="86423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800" b="1" dirty="0">
                <a:solidFill>
                  <a:srgbClr val="0000FF"/>
                </a:solidFill>
              </a:rPr>
              <a:t>NOTA BENE!!!!!</a:t>
            </a:r>
          </a:p>
          <a:p>
            <a:pPr algn="ctr">
              <a:lnSpc>
                <a:spcPct val="90000"/>
              </a:lnSpc>
            </a:pPr>
            <a:endParaRPr lang="it-IT" altLang="it-IT" sz="2000" b="1" dirty="0">
              <a:solidFill>
                <a:srgbClr val="0000FF"/>
              </a:solidFill>
            </a:endParaRPr>
          </a:p>
          <a:p>
            <a:pPr algn="ctr">
              <a:lnSpc>
                <a:spcPct val="90000"/>
              </a:lnSpc>
            </a:pPr>
            <a:r>
              <a:rPr lang="it-IT" altLang="it-IT" sz="2400" b="1" dirty="0"/>
              <a:t>  </a:t>
            </a:r>
            <a:endParaRPr lang="it-IT" altLang="it-IT" dirty="0"/>
          </a:p>
          <a:p>
            <a:pPr algn="ct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r>
              <a:rPr lang="it-IT" altLang="it-IT" dirty="0"/>
              <a:t> </a:t>
            </a:r>
          </a:p>
          <a:p>
            <a:pPr algn="ctr">
              <a:lnSpc>
                <a:spcPct val="90000"/>
              </a:lnSpc>
            </a:pPr>
            <a:endParaRPr lang="it-IT" altLang="it-IT" sz="2000" b="1" dirty="0">
              <a:solidFill>
                <a:srgbClr val="0000FF"/>
              </a:solidFill>
            </a:endParaRPr>
          </a:p>
          <a:p>
            <a:pPr algn="ctr">
              <a:lnSpc>
                <a:spcPct val="90000"/>
              </a:lnSpc>
            </a:pPr>
            <a:endParaRPr lang="it-IT" altLang="it-IT" sz="2000" b="1" dirty="0">
              <a:solidFill>
                <a:srgbClr val="0000FF"/>
              </a:solidFill>
            </a:endParaRPr>
          </a:p>
          <a:p>
            <a:pPr algn="ctr">
              <a:lnSpc>
                <a:spcPct val="90000"/>
              </a:lnSpc>
            </a:pPr>
            <a:endParaRPr lang="it-IT" altLang="it-IT" sz="1000" b="1" dirty="0"/>
          </a:p>
          <a:p>
            <a:pPr algn="ctr">
              <a:lnSpc>
                <a:spcPct val="90000"/>
              </a:lnSpc>
            </a:pPr>
            <a:endParaRPr lang="it-IT" altLang="it-IT" sz="1000" b="1" dirty="0"/>
          </a:p>
          <a:p>
            <a:pPr algn="ctr">
              <a:lnSpc>
                <a:spcPct val="90000"/>
              </a:lnSpc>
            </a:pPr>
            <a:endParaRPr lang="it-IT" altLang="it-IT" sz="400" b="1" dirty="0"/>
          </a:p>
        </p:txBody>
      </p:sp>
      <p:pic>
        <p:nvPicPr>
          <p:cNvPr id="6" name="Immagine 5"/>
          <p:cNvPicPr/>
          <p:nvPr/>
        </p:nvPicPr>
        <p:blipFill>
          <a:blip r:embed="rId4"/>
          <a:stretch>
            <a:fillRect/>
          </a:stretch>
        </p:blipFill>
        <p:spPr>
          <a:xfrm>
            <a:off x="1500166" y="2000240"/>
            <a:ext cx="6120130" cy="4613910"/>
          </a:xfrm>
          <a:prstGeom prst="rect">
            <a:avLst/>
          </a:prstGeom>
        </p:spPr>
      </p:pic>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82B36203-B2C9-4935-9D2A-F8E96DCB244C}"/>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6387" name="Immagine 7">
            <a:extLst>
              <a:ext uri="{FF2B5EF4-FFF2-40B4-BE49-F238E27FC236}">
                <a16:creationId xmlns:a16="http://schemas.microsoft.com/office/drawing/2014/main" id="{AA812750-E208-4FFD-9A99-B04FF4E06A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6">
            <a:extLst>
              <a:ext uri="{FF2B5EF4-FFF2-40B4-BE49-F238E27FC236}">
                <a16:creationId xmlns:a16="http://schemas.microsoft.com/office/drawing/2014/main" id="{68BF1034-785A-496B-97AC-97056CE4791E}"/>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24581" name="Rettangolo 1">
            <a:extLst>
              <a:ext uri="{FF2B5EF4-FFF2-40B4-BE49-F238E27FC236}">
                <a16:creationId xmlns:a16="http://schemas.microsoft.com/office/drawing/2014/main" id="{C1F797C2-8525-4221-8D88-10D9C6DA772A}"/>
              </a:ext>
            </a:extLst>
          </p:cNvPr>
          <p:cNvSpPr>
            <a:spLocks noChangeArrowheads="1"/>
          </p:cNvSpPr>
          <p:nvPr/>
        </p:nvSpPr>
        <p:spPr bwMode="auto">
          <a:xfrm>
            <a:off x="285720" y="1285860"/>
            <a:ext cx="8642350" cy="5410712"/>
          </a:xfrm>
          <a:prstGeom prst="rect">
            <a:avLst/>
          </a:prstGeom>
          <a:noFill/>
          <a:ln>
            <a:noFill/>
          </a:ln>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defRPr/>
            </a:pPr>
            <a:r>
              <a:rPr lang="it-IT" altLang="it-IT" sz="2000" b="1" dirty="0">
                <a:solidFill>
                  <a:srgbClr val="0000FF"/>
                </a:solidFill>
              </a:rPr>
              <a:t>BORSA ERASMUS UNIONE EUROPEA </a:t>
            </a:r>
          </a:p>
          <a:p>
            <a:pPr algn="ctr">
              <a:lnSpc>
                <a:spcPct val="90000"/>
              </a:lnSpc>
              <a:defRPr/>
            </a:pPr>
            <a:r>
              <a:rPr lang="it-IT" altLang="it-IT" b="1" dirty="0">
                <a:solidFill>
                  <a:srgbClr val="0000FF"/>
                </a:solidFill>
              </a:rPr>
              <a:t>(modalità in presenza)*</a:t>
            </a: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nSpc>
                <a:spcPct val="90000"/>
              </a:lnSpc>
              <a:defRPr/>
            </a:pPr>
            <a:endParaRPr lang="it-IT" altLang="it-IT" dirty="0"/>
          </a:p>
          <a:p>
            <a:pPr>
              <a:lnSpc>
                <a:spcPct val="90000"/>
              </a:lnSpc>
              <a:defRPr/>
            </a:pPr>
            <a:endParaRPr lang="it-IT" altLang="it-IT" dirty="0"/>
          </a:p>
          <a:p>
            <a:pPr>
              <a:lnSpc>
                <a:spcPct val="90000"/>
              </a:lnSpc>
              <a:defRPr/>
            </a:pPr>
            <a:endParaRPr lang="it-IT" altLang="it-IT" dirty="0"/>
          </a:p>
          <a:p>
            <a:pPr>
              <a:lnSpc>
                <a:spcPct val="90000"/>
              </a:lnSpc>
              <a:defRPr/>
            </a:pPr>
            <a:r>
              <a:rPr lang="it-IT" altLang="it-IT" dirty="0"/>
              <a:t> </a:t>
            </a: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endParaRPr lang="it-IT" altLang="it-IT" sz="2000" b="1" dirty="0">
              <a:solidFill>
                <a:srgbClr val="0000FF"/>
              </a:solidFill>
            </a:endParaRPr>
          </a:p>
          <a:p>
            <a:pPr algn="ctr">
              <a:lnSpc>
                <a:spcPct val="90000"/>
              </a:lnSpc>
              <a:defRPr/>
            </a:pPr>
            <a:r>
              <a:rPr lang="it-IT" altLang="it-IT" sz="2000" b="1" dirty="0">
                <a:solidFill>
                  <a:srgbClr val="0000FF"/>
                </a:solidFill>
              </a:rPr>
              <a:t>CONTRIBUTO DI ATENEO ALLA MOBILITA</a:t>
            </a:r>
          </a:p>
          <a:p>
            <a:pPr algn="ctr">
              <a:lnSpc>
                <a:spcPct val="90000"/>
              </a:lnSpc>
              <a:defRPr/>
            </a:pPr>
            <a:endParaRPr lang="it-IT" altLang="it-IT" sz="2000" b="1" dirty="0">
              <a:solidFill>
                <a:srgbClr val="0000FF"/>
              </a:solidFill>
            </a:endParaRPr>
          </a:p>
          <a:p>
            <a:pPr algn="ctr">
              <a:lnSpc>
                <a:spcPct val="90000"/>
              </a:lnSpc>
              <a:defRPr/>
            </a:pPr>
            <a:r>
              <a:rPr lang="it-IT" altLang="it-IT" sz="2000" b="1" dirty="0">
                <a:solidFill>
                  <a:schemeClr val="accent4"/>
                </a:solidFill>
              </a:rPr>
              <a:t>€ 500,00 </a:t>
            </a:r>
            <a:endParaRPr lang="it-IT" altLang="it-IT" sz="1600" dirty="0">
              <a:solidFill>
                <a:schemeClr val="accent4"/>
              </a:solidFill>
            </a:endParaRPr>
          </a:p>
          <a:p>
            <a:pPr algn="ctr">
              <a:lnSpc>
                <a:spcPct val="90000"/>
              </a:lnSpc>
              <a:defRPr/>
            </a:pPr>
            <a:endParaRPr lang="it-IT" altLang="it-IT" sz="1000" b="1" dirty="0"/>
          </a:p>
          <a:p>
            <a:pPr algn="ctr">
              <a:lnSpc>
                <a:spcPct val="90000"/>
              </a:lnSpc>
              <a:defRPr/>
            </a:pPr>
            <a:endParaRPr lang="it-IT" altLang="it-IT" sz="1000" b="1" dirty="0"/>
          </a:p>
          <a:p>
            <a:pPr algn="ctr">
              <a:lnSpc>
                <a:spcPct val="90000"/>
              </a:lnSpc>
              <a:defRPr/>
            </a:pPr>
            <a:endParaRPr lang="it-IT" altLang="it-IT" sz="400" b="1" dirty="0"/>
          </a:p>
          <a:p>
            <a:pPr algn="ctr">
              <a:lnSpc>
                <a:spcPct val="90000"/>
              </a:lnSpc>
              <a:defRPr/>
            </a:pPr>
            <a:endParaRPr lang="it-IT" altLang="it-IT" sz="1000" b="1" dirty="0"/>
          </a:p>
        </p:txBody>
      </p:sp>
      <p:pic>
        <p:nvPicPr>
          <p:cNvPr id="3" name="Immagine 2">
            <a:extLst>
              <a:ext uri="{FF2B5EF4-FFF2-40B4-BE49-F238E27FC236}">
                <a16:creationId xmlns:a16="http://schemas.microsoft.com/office/drawing/2014/main" id="{D6C5B0DA-CE01-49CB-9E55-161EEFC47F37}"/>
              </a:ext>
            </a:extLst>
          </p:cNvPr>
          <p:cNvPicPr>
            <a:picLocks noChangeAspect="1"/>
          </p:cNvPicPr>
          <p:nvPr/>
        </p:nvPicPr>
        <p:blipFill>
          <a:blip r:embed="rId4"/>
          <a:stretch>
            <a:fillRect/>
          </a:stretch>
        </p:blipFill>
        <p:spPr>
          <a:xfrm>
            <a:off x="580843" y="2006676"/>
            <a:ext cx="7982314" cy="2235048"/>
          </a:xfrm>
          <a:prstGeom prst="rect">
            <a:avLst/>
          </a:prstGeom>
        </p:spPr>
      </p:pic>
      <p:pic>
        <p:nvPicPr>
          <p:cNvPr id="5" name="Immagine 4">
            <a:extLst>
              <a:ext uri="{FF2B5EF4-FFF2-40B4-BE49-F238E27FC236}">
                <a16:creationId xmlns:a16="http://schemas.microsoft.com/office/drawing/2014/main" id="{2C1B18D1-A179-4A72-8C0E-BA5E95820DEA}"/>
              </a:ext>
            </a:extLst>
          </p:cNvPr>
          <p:cNvPicPr>
            <a:picLocks noChangeAspect="1"/>
          </p:cNvPicPr>
          <p:nvPr/>
        </p:nvPicPr>
        <p:blipFill>
          <a:blip r:embed="rId5"/>
          <a:stretch>
            <a:fillRect/>
          </a:stretch>
        </p:blipFill>
        <p:spPr>
          <a:xfrm>
            <a:off x="179390" y="4291013"/>
            <a:ext cx="8748680" cy="655482"/>
          </a:xfrm>
          <a:prstGeom prst="rect">
            <a:avLst/>
          </a:prstGeom>
        </p:spPr>
      </p:pic>
    </p:spTree>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82B36203-B2C9-4935-9D2A-F8E96DCB244C}"/>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90000"/>
              </a:lnSpc>
              <a:spcBef>
                <a:spcPct val="0"/>
              </a:spcBef>
              <a:spcAft>
                <a:spcPct val="0"/>
              </a:spcAft>
              <a:buClrTx/>
              <a:buSzTx/>
              <a:buFontTx/>
              <a:buNone/>
              <a:tabLst/>
              <a:defRPr/>
            </a:pPr>
            <a:endParaRPr kumimoji="0" lang="it-IT" altLang="it-IT" sz="1400" b="0" i="0" u="none" strike="noStrike" kern="1200" cap="none" spc="0" normalizeH="0" baseline="0" noProof="0">
              <a:ln>
                <a:noFill/>
              </a:ln>
              <a:solidFill>
                <a:srgbClr val="000000"/>
              </a:solidFill>
              <a:effectLst/>
              <a:uLnTx/>
              <a:uFillTx/>
              <a:latin typeface="Verdana" panose="020B0604030504040204" pitchFamily="34" charset="0"/>
              <a:ea typeface="ＭＳ Ｐゴシック" panose="020B0600070205080204" pitchFamily="34" charset="-128"/>
              <a:cs typeface="+mn-cs"/>
            </a:endParaRPr>
          </a:p>
        </p:txBody>
      </p:sp>
      <p:pic>
        <p:nvPicPr>
          <p:cNvPr id="16387" name="Immagine 7">
            <a:extLst>
              <a:ext uri="{FF2B5EF4-FFF2-40B4-BE49-F238E27FC236}">
                <a16:creationId xmlns:a16="http://schemas.microsoft.com/office/drawing/2014/main" id="{AA812750-E208-4FFD-9A99-B04FF4E06A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6">
            <a:extLst>
              <a:ext uri="{FF2B5EF4-FFF2-40B4-BE49-F238E27FC236}">
                <a16:creationId xmlns:a16="http://schemas.microsoft.com/office/drawing/2014/main" id="{68BF1034-785A-496B-97AC-97056CE4791E}"/>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90000"/>
              </a:lnSpc>
              <a:spcBef>
                <a:spcPct val="0"/>
              </a:spcBef>
              <a:spcAft>
                <a:spcPct val="0"/>
              </a:spcAft>
              <a:buClrTx/>
              <a:buSzTx/>
              <a:buFontTx/>
              <a:buNone/>
              <a:tabLst/>
              <a:defRPr/>
            </a:pPr>
            <a:endParaRPr kumimoji="0" lang="it-IT" altLang="it-IT" sz="1400" b="0" i="0" u="none" strike="noStrike" kern="1200" cap="none" spc="0" normalizeH="0" baseline="0" noProof="0">
              <a:ln>
                <a:noFill/>
              </a:ln>
              <a:solidFill>
                <a:srgbClr val="000000"/>
              </a:solidFill>
              <a:effectLst/>
              <a:uLnTx/>
              <a:uFillTx/>
              <a:latin typeface="Verdana" panose="020B0604030504040204" pitchFamily="34" charset="0"/>
              <a:ea typeface="ＭＳ Ｐゴシック" panose="020B0600070205080204" pitchFamily="34" charset="-128"/>
              <a:cs typeface="+mn-cs"/>
            </a:endParaRPr>
          </a:p>
        </p:txBody>
      </p:sp>
      <p:sp>
        <p:nvSpPr>
          <p:cNvPr id="24581" name="Rettangolo 1">
            <a:extLst>
              <a:ext uri="{FF2B5EF4-FFF2-40B4-BE49-F238E27FC236}">
                <a16:creationId xmlns:a16="http://schemas.microsoft.com/office/drawing/2014/main" id="{C1F797C2-8525-4221-8D88-10D9C6DA772A}"/>
              </a:ext>
            </a:extLst>
          </p:cNvPr>
          <p:cNvSpPr>
            <a:spLocks noChangeArrowheads="1"/>
          </p:cNvSpPr>
          <p:nvPr/>
        </p:nvSpPr>
        <p:spPr bwMode="auto">
          <a:xfrm>
            <a:off x="285720" y="1285860"/>
            <a:ext cx="8642350" cy="4468916"/>
          </a:xfrm>
          <a:prstGeom prst="rect">
            <a:avLst/>
          </a:prstGeom>
          <a:noFill/>
          <a:ln>
            <a:noFill/>
          </a:ln>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it-IT" altLang="it-IT" sz="2000" b="1" i="0" u="none" strike="noStrike" kern="1200" cap="none" spc="0" normalizeH="0" baseline="0" noProof="0" dirty="0" smtClean="0">
              <a:ln>
                <a:noFill/>
              </a:ln>
              <a:solidFill>
                <a:srgbClr val="0000FF"/>
              </a:solidFill>
              <a:effectLst/>
              <a:uLnTx/>
              <a:uFillTx/>
              <a:latin typeface="Verdana" panose="020B0604030504040204" pitchFamily="34" charset="0"/>
              <a:ea typeface="ＭＳ Ｐゴシック" panose="020B0600070205080204" pitchFamily="34" charset="-128"/>
              <a:cs typeface="+mn-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it-IT" altLang="it-IT" sz="2000" b="1" i="0" u="none" strike="noStrike" kern="1200" cap="none" spc="0" normalizeH="0" baseline="0" noProof="0" dirty="0" smtClean="0">
                <a:ln>
                  <a:noFill/>
                </a:ln>
                <a:solidFill>
                  <a:srgbClr val="0000FF"/>
                </a:solidFill>
                <a:effectLst/>
                <a:uLnTx/>
                <a:uFillTx/>
                <a:latin typeface="Verdana" panose="020B0604030504040204" pitchFamily="34" charset="0"/>
                <a:ea typeface="ＭＳ Ｐゴシック" panose="020B0600070205080204" pitchFamily="34" charset="-128"/>
                <a:cs typeface="+mn-cs"/>
              </a:rPr>
              <a:t>CONTRIBUTO VIAGGIO «GREEN»</a:t>
            </a:r>
          </a:p>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it-IT" altLang="it-IT" sz="2000" b="1" i="0" u="none" strike="noStrike" kern="1200" cap="none" spc="0" normalizeH="0" baseline="0" noProof="0" dirty="0" smtClean="0">
              <a:ln>
                <a:noFill/>
              </a:ln>
              <a:solidFill>
                <a:srgbClr val="0000FF"/>
              </a:solidFill>
              <a:effectLst/>
              <a:uLnTx/>
              <a:uFillTx/>
              <a:latin typeface="Verdana" panose="020B0604030504040204" pitchFamily="34" charset="0"/>
              <a:ea typeface="ＭＳ Ｐゴシック" panose="020B0600070205080204" pitchFamily="34" charset="-128"/>
              <a:cs typeface="+mn-cs"/>
            </a:endParaRPr>
          </a:p>
          <a:p>
            <a:pPr marL="0" marR="0" lvl="0" indent="0" algn="ctr" defTabSz="914400" latinLnBrk="0">
              <a:lnSpc>
                <a:spcPct val="90000"/>
              </a:lnSpc>
              <a:buClrTx/>
              <a:buSzTx/>
              <a:buFontTx/>
              <a:buNone/>
              <a:tabLst/>
              <a:defRPr/>
            </a:pPr>
            <a:r>
              <a:rPr lang="it-IT" altLang="it-IT" sz="1600" b="1" u="sng" dirty="0"/>
              <a:t>Viaggio realizzato con </a:t>
            </a:r>
            <a:r>
              <a:rPr lang="it-IT" altLang="it-IT" sz="1600" b="1" u="sng" dirty="0" smtClean="0"/>
              <a:t>Bus, Treno, Auto condivisa</a:t>
            </a:r>
            <a:endParaRPr lang="it-IT" altLang="it-IT" sz="1600" b="1" u="sng" dirty="0"/>
          </a:p>
          <a:p>
            <a:pPr marL="0" marR="0" lvl="0" indent="0" algn="ctr" defTabSz="914400" latinLnBrk="0">
              <a:lnSpc>
                <a:spcPct val="90000"/>
              </a:lnSpc>
              <a:buClrTx/>
              <a:buSzTx/>
              <a:buFontTx/>
              <a:buNone/>
              <a:tabLst/>
              <a:defRPr/>
            </a:pPr>
            <a:endParaRPr lang="it-IT" altLang="it-IT" sz="1600" dirty="0"/>
          </a:p>
          <a:p>
            <a:pPr marL="228600" marR="0" lvl="0" indent="-228600" defTabSz="914400" latinLnBrk="0">
              <a:lnSpc>
                <a:spcPct val="90000"/>
              </a:lnSpc>
              <a:buClrTx/>
              <a:buSzTx/>
              <a:buFont typeface="+mj-lt"/>
              <a:buAutoNum type="arabicPeriod"/>
              <a:tabLst/>
              <a:defRPr/>
            </a:pPr>
            <a:r>
              <a:rPr lang="it-IT" altLang="it-IT" sz="1600" dirty="0"/>
              <a:t>Quota fissa: 50,00 </a:t>
            </a:r>
            <a:r>
              <a:rPr lang="it-IT" altLang="it-IT" sz="1600" dirty="0" smtClean="0"/>
              <a:t>Euro</a:t>
            </a:r>
          </a:p>
          <a:p>
            <a:pPr marL="228600" marR="0" lvl="0" indent="-228600" defTabSz="914400" latinLnBrk="0">
              <a:lnSpc>
                <a:spcPct val="90000"/>
              </a:lnSpc>
              <a:buClrTx/>
              <a:buSzTx/>
              <a:buFont typeface="+mj-lt"/>
              <a:buAutoNum type="arabicPeriod"/>
              <a:tabLst/>
              <a:defRPr/>
            </a:pPr>
            <a:endParaRPr lang="it-IT" altLang="it-IT" sz="1600" dirty="0"/>
          </a:p>
          <a:p>
            <a:pPr marL="228600" marR="0" lvl="0" indent="-228600" defTabSz="914400" latinLnBrk="0">
              <a:lnSpc>
                <a:spcPct val="90000"/>
              </a:lnSpc>
              <a:buClrTx/>
              <a:buSzTx/>
              <a:buFont typeface="+mj-lt"/>
              <a:buAutoNum type="arabicPeriod"/>
              <a:tabLst/>
              <a:defRPr/>
            </a:pPr>
            <a:r>
              <a:rPr lang="it-IT" altLang="it-IT" sz="1600" dirty="0"/>
              <a:t>Quota variabile</a:t>
            </a:r>
            <a:r>
              <a:rPr lang="it-IT" altLang="it-IT" sz="1600" dirty="0" smtClean="0"/>
              <a:t>: 1-2 </a:t>
            </a:r>
            <a:r>
              <a:rPr lang="it-IT" altLang="it-IT" sz="1600" dirty="0"/>
              <a:t>giorni di viaggio riconosciuti come «supporto </a:t>
            </a:r>
            <a:r>
              <a:rPr lang="it-IT" altLang="it-IT" sz="1600" dirty="0" err="1"/>
              <a:t>individiale</a:t>
            </a:r>
            <a:r>
              <a:rPr lang="it-IT" altLang="it-IT" sz="1600" dirty="0"/>
              <a:t>» (es. nella </a:t>
            </a:r>
            <a:r>
              <a:rPr lang="it-IT" altLang="it-IT" sz="1600" dirty="0" err="1"/>
              <a:t>qota</a:t>
            </a:r>
            <a:r>
              <a:rPr lang="it-IT" altLang="it-IT" sz="1600" dirty="0"/>
              <a:t> mensile di eur0 300,00, se il viaggio green avviene in due giorni la quota spettante è la seguente: 300/30*2= 20 euro)</a:t>
            </a:r>
          </a:p>
          <a:p>
            <a:pPr marL="228600" marR="0" lvl="0" indent="-228600" algn="ctr" defTabSz="914400" latinLnBrk="0">
              <a:lnSpc>
                <a:spcPct val="90000"/>
              </a:lnSpc>
              <a:buClrTx/>
              <a:buSzTx/>
              <a:buFont typeface="+mj-lt"/>
              <a:buAutoNum type="arabicPeriod"/>
              <a:tabLst/>
              <a:defRPr/>
            </a:pPr>
            <a:endParaRPr lang="it-IT" altLang="it-IT" sz="1600" dirty="0"/>
          </a:p>
          <a:p>
            <a:pPr marR="0" lvl="0" algn="just" defTabSz="914400" latinLnBrk="0">
              <a:lnSpc>
                <a:spcPct val="90000"/>
              </a:lnSpc>
              <a:buClrTx/>
              <a:buSzTx/>
              <a:tabLst/>
              <a:defRPr/>
            </a:pPr>
            <a:r>
              <a:rPr lang="it-IT" altLang="it-IT" sz="1600" dirty="0"/>
              <a:t>Il contributo è erogabile solo se la clausola è stata definita in sede di stipula dell’accordo finanziario!</a:t>
            </a:r>
          </a:p>
          <a:p>
            <a:pPr marR="0" lvl="0" algn="just" defTabSz="914400" latinLnBrk="0">
              <a:lnSpc>
                <a:spcPct val="90000"/>
              </a:lnSpc>
              <a:buClrTx/>
              <a:buSzTx/>
              <a:tabLst/>
              <a:defRPr/>
            </a:pPr>
            <a:endParaRPr lang="it-IT" altLang="it-IT" sz="1600" dirty="0"/>
          </a:p>
          <a:p>
            <a:pPr marR="0" lvl="0" algn="just" defTabSz="914400" latinLnBrk="0">
              <a:lnSpc>
                <a:spcPct val="90000"/>
              </a:lnSpc>
              <a:buClrTx/>
              <a:buSzTx/>
              <a:tabLst/>
              <a:defRPr/>
            </a:pPr>
            <a:r>
              <a:rPr lang="it-IT" altLang="it-IT" sz="1600" dirty="0"/>
              <a:t>Il viaggio green deve essere dimostrato al rientro in sede producendo i relativi giustificativi di viaggio</a:t>
            </a:r>
          </a:p>
          <a:p>
            <a:pPr marR="0" lvl="0" algn="just" defTabSz="914400" latinLnBrk="0">
              <a:lnSpc>
                <a:spcPct val="90000"/>
              </a:lnSpc>
              <a:buClrTx/>
              <a:buSzTx/>
              <a:tabLst/>
              <a:defRPr/>
            </a:pPr>
            <a:endParaRPr lang="it-IT" altLang="it-IT" sz="1600" dirty="0"/>
          </a:p>
          <a:p>
            <a:pPr marR="0" lvl="0" algn="just" defTabSz="914400" latinLnBrk="0">
              <a:lnSpc>
                <a:spcPct val="90000"/>
              </a:lnSpc>
              <a:buClrTx/>
              <a:buSzTx/>
              <a:tabLst/>
              <a:defRPr/>
            </a:pPr>
            <a:r>
              <a:rPr lang="it-IT" altLang="it-IT" sz="1600" dirty="0"/>
              <a:t>In caso di viaggio misto (es. bus + aereo) verrà considerato Green solo se la distanza </a:t>
            </a:r>
            <a:r>
              <a:rPr lang="it-IT" altLang="it-IT" sz="1600" dirty="0" smtClean="0"/>
              <a:t>kilometrica </a:t>
            </a:r>
            <a:r>
              <a:rPr lang="it-IT" altLang="it-IT" sz="1600" dirty="0"/>
              <a:t>prevalente è coperta con un mezzo sostenibile</a:t>
            </a:r>
            <a:r>
              <a:rPr lang="it-IT" altLang="it-IT" sz="1600" dirty="0" smtClean="0"/>
              <a:t>.</a:t>
            </a:r>
            <a:endParaRPr lang="it-IT" altLang="it-IT" sz="1600" dirty="0"/>
          </a:p>
        </p:txBody>
      </p:sp>
    </p:spTree>
    <p:extLst>
      <p:ext uri="{BB962C8B-B14F-4D97-AF65-F5344CB8AC3E}">
        <p14:creationId xmlns:p14="http://schemas.microsoft.com/office/powerpoint/2010/main" val="174913367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C601128D-4A14-4E37-9E52-FCFC2A57DC0A}"/>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7411" name="Immagine 7">
            <a:extLst>
              <a:ext uri="{FF2B5EF4-FFF2-40B4-BE49-F238E27FC236}">
                <a16:creationId xmlns:a16="http://schemas.microsoft.com/office/drawing/2014/main" id="{B4542EED-3CD1-4251-BAFA-FB774D8380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64313"/>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6">
            <a:extLst>
              <a:ext uri="{FF2B5EF4-FFF2-40B4-BE49-F238E27FC236}">
                <a16:creationId xmlns:a16="http://schemas.microsoft.com/office/drawing/2014/main" id="{78CFFD15-E4E3-49A0-86EB-52EBAD39E070}"/>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7413" name="Rettangolo 1">
            <a:extLst>
              <a:ext uri="{FF2B5EF4-FFF2-40B4-BE49-F238E27FC236}">
                <a16:creationId xmlns:a16="http://schemas.microsoft.com/office/drawing/2014/main" id="{9B5DC16D-4613-4EBD-861C-496D4A36F9CD}"/>
              </a:ext>
            </a:extLst>
          </p:cNvPr>
          <p:cNvSpPr>
            <a:spLocks noChangeArrowheads="1"/>
          </p:cNvSpPr>
          <p:nvPr/>
        </p:nvSpPr>
        <p:spPr bwMode="auto">
          <a:xfrm>
            <a:off x="342900" y="1772816"/>
            <a:ext cx="8642350" cy="3527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a:solidFill>
                  <a:srgbClr val="0000FF"/>
                </a:solidFill>
              </a:rPr>
              <a:t>REQUISITI FONDI INTEGRATIVI MIUR RELATIVI AL</a:t>
            </a:r>
          </a:p>
          <a:p>
            <a:pPr algn="ctr">
              <a:lnSpc>
                <a:spcPct val="90000"/>
              </a:lnSpc>
            </a:pPr>
            <a:r>
              <a:rPr lang="it-IT" altLang="it-IT" sz="2000" b="1" dirty="0">
                <a:solidFill>
                  <a:srgbClr val="0000FF"/>
                </a:solidFill>
              </a:rPr>
              <a:t>FONDO SOSTEGNO GIOVANI </a:t>
            </a:r>
          </a:p>
          <a:p>
            <a:pPr algn="ctr">
              <a:lnSpc>
                <a:spcPct val="90000"/>
              </a:lnSpc>
            </a:pPr>
            <a:r>
              <a:rPr lang="it-IT" altLang="it-IT" sz="1000" b="1" dirty="0">
                <a:solidFill>
                  <a:srgbClr val="0000FF"/>
                </a:solidFill>
              </a:rPr>
              <a:t>(solo per  i mesi svolti in modalità in presenza)</a:t>
            </a:r>
          </a:p>
          <a:p>
            <a:pPr algn="ctr">
              <a:lnSpc>
                <a:spcPct val="90000"/>
              </a:lnSpc>
            </a:pPr>
            <a:endParaRPr lang="it-IT" altLang="it-IT" sz="2000" b="1" dirty="0">
              <a:solidFill>
                <a:srgbClr val="0000FF"/>
              </a:solidFill>
            </a:endParaRPr>
          </a:p>
          <a:p>
            <a:pPr algn="ctr">
              <a:lnSpc>
                <a:spcPct val="90000"/>
              </a:lnSpc>
            </a:pPr>
            <a:r>
              <a:rPr lang="it-IT" altLang="it-IT" dirty="0"/>
              <a:t>   1 – Avere acquisito all’estero almeno 1 </a:t>
            </a:r>
            <a:r>
              <a:rPr lang="it-IT" altLang="it-IT" dirty="0" err="1"/>
              <a:t>cfu</a:t>
            </a:r>
            <a:r>
              <a:rPr lang="it-IT" altLang="it-IT" dirty="0"/>
              <a:t> nell’anno accademico di riferimento,</a:t>
            </a:r>
          </a:p>
          <a:p>
            <a:pPr algn="ctr">
              <a:lnSpc>
                <a:spcPct val="90000"/>
              </a:lnSpc>
            </a:pPr>
            <a:r>
              <a:rPr lang="it-IT" altLang="it-IT" dirty="0"/>
              <a:t>   </a:t>
            </a:r>
            <a:r>
              <a:rPr lang="it-IT" altLang="it-IT" b="1" dirty="0"/>
              <a:t>A.A.  </a:t>
            </a:r>
            <a:r>
              <a:rPr lang="it-IT" altLang="it-IT" b="1" dirty="0" smtClean="0"/>
              <a:t>2022/2023 </a:t>
            </a:r>
            <a:r>
              <a:rPr lang="it-IT" altLang="it-IT" sz="1100" dirty="0"/>
              <a:t>(per i dottorandi senza crediti in carriere avere svolto almeno tre mesi di mobilità)</a:t>
            </a:r>
          </a:p>
          <a:p>
            <a:pPr algn="ctr">
              <a:lnSpc>
                <a:spcPct val="90000"/>
              </a:lnSpc>
            </a:pPr>
            <a:endParaRPr lang="it-IT" altLang="it-IT" dirty="0"/>
          </a:p>
          <a:p>
            <a:pPr algn="ctr">
              <a:lnSpc>
                <a:spcPct val="90000"/>
              </a:lnSpc>
            </a:pPr>
            <a:r>
              <a:rPr lang="it-IT" altLang="it-IT" dirty="0"/>
              <a:t>   2 – Essere regolarmente iscritti all’anno accademico di riferimento </a:t>
            </a:r>
            <a:r>
              <a:rPr lang="it-IT" altLang="it-IT" b="1" dirty="0"/>
              <a:t>A.A. </a:t>
            </a:r>
            <a:r>
              <a:rPr lang="it-IT" altLang="it-IT" b="1" dirty="0" smtClean="0"/>
              <a:t>2022/2023</a:t>
            </a:r>
            <a:endParaRPr lang="it-IT" altLang="it-IT" b="1" dirty="0"/>
          </a:p>
          <a:p>
            <a:pPr algn="ctr">
              <a:lnSpc>
                <a:spcPct val="90000"/>
              </a:lnSpc>
            </a:pPr>
            <a:endParaRPr lang="it-IT" altLang="it-IT" dirty="0"/>
          </a:p>
          <a:p>
            <a:pPr algn="ctr">
              <a:lnSpc>
                <a:spcPct val="90000"/>
              </a:lnSpc>
            </a:pPr>
            <a:r>
              <a:rPr lang="it-IT" altLang="it-IT" dirty="0"/>
              <a:t>   3 – L’integrazione delle borse Erasmus viene calcolata sulla base del certificato ISEE             presentato per l’iscrizione all’</a:t>
            </a:r>
            <a:r>
              <a:rPr lang="it-IT" altLang="it-IT" dirty="0" err="1"/>
              <a:t>a.a</a:t>
            </a:r>
            <a:r>
              <a:rPr lang="it-IT" altLang="it-IT" dirty="0"/>
              <a:t>. </a:t>
            </a:r>
            <a:r>
              <a:rPr lang="it-IT" altLang="it-IT" smtClean="0"/>
              <a:t>2022/23*</a:t>
            </a:r>
            <a:endParaRPr lang="it-IT" altLang="it-IT" dirty="0"/>
          </a:p>
          <a:p>
            <a:pPr algn="ctr">
              <a:lnSpc>
                <a:spcPct val="90000"/>
              </a:lnSpc>
            </a:pPr>
            <a:endParaRPr lang="it-IT" altLang="it-IT" dirty="0"/>
          </a:p>
          <a:p>
            <a:pPr algn="ctr">
              <a:lnSpc>
                <a:spcPct val="90000"/>
              </a:lnSpc>
            </a:pPr>
            <a:endParaRPr lang="it-IT" altLang="it-IT" dirty="0"/>
          </a:p>
          <a:p>
            <a:pPr algn="ctr">
              <a:lnSpc>
                <a:spcPct val="90000"/>
              </a:lnSpc>
            </a:pPr>
            <a:endParaRPr lang="it-IT" altLang="it-IT" dirty="0"/>
          </a:p>
          <a:p>
            <a:pPr algn="ctr">
              <a:lnSpc>
                <a:spcPct val="90000"/>
              </a:lnSpc>
            </a:pPr>
            <a:endParaRPr lang="it-IT" altLang="it-IT" dirty="0"/>
          </a:p>
          <a:p>
            <a:pPr algn="ctr">
              <a:lnSpc>
                <a:spcPct val="90000"/>
              </a:lnSpc>
            </a:pPr>
            <a:endParaRPr lang="it-IT" altLang="it-IT" sz="400" b="1" dirty="0"/>
          </a:p>
          <a:p>
            <a:pPr algn="ctr">
              <a:lnSpc>
                <a:spcPct val="90000"/>
              </a:lnSpc>
            </a:pPr>
            <a:r>
              <a:rPr lang="it-IT" altLang="it-IT" sz="1000" b="1" dirty="0"/>
              <a:t>*(AL MOMENTO NON SAPPIAMO SE POTRA’ ESSERE EROGATO IL CONTRIBUTO PER TUTTI I GIORNI DI MOBILITA’ EFFETTUATI)</a:t>
            </a:r>
          </a:p>
        </p:txBody>
      </p:sp>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C601128D-4A14-4E37-9E52-FCFC2A57DC0A}"/>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7411" name="Immagine 7">
            <a:extLst>
              <a:ext uri="{FF2B5EF4-FFF2-40B4-BE49-F238E27FC236}">
                <a16:creationId xmlns:a16="http://schemas.microsoft.com/office/drawing/2014/main" id="{B4542EED-3CD1-4251-BAFA-FB774D8380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6">
            <a:extLst>
              <a:ext uri="{FF2B5EF4-FFF2-40B4-BE49-F238E27FC236}">
                <a16:creationId xmlns:a16="http://schemas.microsoft.com/office/drawing/2014/main" id="{78CFFD15-E4E3-49A0-86EB-52EBAD39E070}"/>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7413" name="Rettangolo 1">
            <a:extLst>
              <a:ext uri="{FF2B5EF4-FFF2-40B4-BE49-F238E27FC236}">
                <a16:creationId xmlns:a16="http://schemas.microsoft.com/office/drawing/2014/main" id="{9B5DC16D-4613-4EBD-861C-496D4A36F9CD}"/>
              </a:ext>
            </a:extLst>
          </p:cNvPr>
          <p:cNvSpPr>
            <a:spLocks noChangeArrowheads="1"/>
          </p:cNvSpPr>
          <p:nvPr/>
        </p:nvSpPr>
        <p:spPr bwMode="auto">
          <a:xfrm>
            <a:off x="285720" y="1428736"/>
            <a:ext cx="8642350" cy="7709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800" b="1" dirty="0">
                <a:solidFill>
                  <a:srgbClr val="0000FF"/>
                </a:solidFill>
              </a:rPr>
              <a:t>NOTA BENE!!!!!</a:t>
            </a:r>
          </a:p>
          <a:p>
            <a:pPr algn="ctr">
              <a:lnSpc>
                <a:spcPct val="90000"/>
              </a:lnSpc>
            </a:pPr>
            <a:endParaRPr lang="it-IT" altLang="it-IT" sz="2000" b="1" dirty="0">
              <a:solidFill>
                <a:srgbClr val="0000FF"/>
              </a:solidFill>
            </a:endParaRPr>
          </a:p>
          <a:p>
            <a:pPr algn="ctr">
              <a:lnSpc>
                <a:spcPct val="90000"/>
              </a:lnSpc>
            </a:pPr>
            <a:r>
              <a:rPr lang="it-IT" altLang="it-IT" sz="2400" b="1" dirty="0"/>
              <a:t>  IL MANCATO PAGAMENTO DELLE TASSE </a:t>
            </a:r>
          </a:p>
          <a:p>
            <a:pPr algn="ctr">
              <a:lnSpc>
                <a:spcPct val="90000"/>
              </a:lnSpc>
            </a:pPr>
            <a:endParaRPr lang="it-IT" altLang="it-IT" sz="2400" b="1" dirty="0"/>
          </a:p>
          <a:p>
            <a:pPr algn="ctr">
              <a:lnSpc>
                <a:spcPct val="90000"/>
              </a:lnSpc>
            </a:pPr>
            <a:r>
              <a:rPr lang="it-IT" altLang="it-IT" sz="2400" b="1" dirty="0"/>
              <a:t>UNIVERSITARIE ANCHE </a:t>
            </a:r>
            <a:r>
              <a:rPr lang="it-IT" altLang="it-IT" sz="2400" b="1" dirty="0" err="1"/>
              <a:t>DI</a:t>
            </a:r>
            <a:r>
              <a:rPr lang="it-IT" altLang="it-IT" sz="2400" b="1" dirty="0"/>
              <a:t> UNA SOLA RATA</a:t>
            </a:r>
          </a:p>
          <a:p>
            <a:pPr algn="ctr">
              <a:lnSpc>
                <a:spcPct val="90000"/>
              </a:lnSpc>
            </a:pPr>
            <a:endParaRPr lang="it-IT" altLang="it-IT" sz="2400" b="1" dirty="0"/>
          </a:p>
          <a:p>
            <a:pPr algn="ctr">
              <a:lnSpc>
                <a:spcPct val="90000"/>
              </a:lnSpc>
            </a:pPr>
            <a:r>
              <a:rPr lang="it-IT" altLang="it-IT" sz="2400" b="1" dirty="0"/>
              <a:t> PROVOCA L’ANNULLAMENTO DELLA MOBILITA’</a:t>
            </a:r>
          </a:p>
          <a:p>
            <a:pPr algn="ctr">
              <a:lnSpc>
                <a:spcPct val="90000"/>
              </a:lnSpc>
            </a:pPr>
            <a:endParaRPr lang="it-IT" altLang="it-IT" sz="2400" b="1" dirty="0"/>
          </a:p>
          <a:p>
            <a:pPr algn="ctr">
              <a:lnSpc>
                <a:spcPct val="90000"/>
              </a:lnSpc>
            </a:pPr>
            <a:r>
              <a:rPr lang="it-IT" altLang="it-IT" sz="2400" b="1" dirty="0"/>
              <a:t> CON IL CONSEGUENTE ANNULLAMENTO DEGLI </a:t>
            </a:r>
          </a:p>
          <a:p>
            <a:pPr algn="ctr">
              <a:lnSpc>
                <a:spcPct val="90000"/>
              </a:lnSpc>
            </a:pPr>
            <a:endParaRPr lang="it-IT" altLang="it-IT" sz="2400" b="1" dirty="0"/>
          </a:p>
          <a:p>
            <a:pPr algn="ctr">
              <a:lnSpc>
                <a:spcPct val="90000"/>
              </a:lnSpc>
            </a:pPr>
            <a:r>
              <a:rPr lang="it-IT" altLang="it-IT" sz="2400" b="1" dirty="0"/>
              <a:t>ESAMI SOSTENUTI E L’OBBLIGO DELLA </a:t>
            </a:r>
          </a:p>
          <a:p>
            <a:pPr algn="ctr">
              <a:lnSpc>
                <a:spcPct val="90000"/>
              </a:lnSpc>
            </a:pPr>
            <a:endParaRPr lang="it-IT" altLang="it-IT" sz="2400" b="1" dirty="0"/>
          </a:p>
          <a:p>
            <a:pPr algn="ctr">
              <a:lnSpc>
                <a:spcPct val="90000"/>
              </a:lnSpc>
            </a:pPr>
            <a:r>
              <a:rPr lang="it-IT" altLang="it-IT" sz="2400" b="1" dirty="0"/>
              <a:t>RESTITUZIONE DELL’INTERA QUOTA </a:t>
            </a:r>
            <a:r>
              <a:rPr lang="it-IT" altLang="it-IT" sz="2400" b="1" dirty="0" err="1"/>
              <a:t>DI</a:t>
            </a:r>
            <a:r>
              <a:rPr lang="it-IT" altLang="it-IT" sz="2400" b="1" dirty="0"/>
              <a:t> BORSA</a:t>
            </a:r>
          </a:p>
          <a:p>
            <a:pPr algn="ctr">
              <a:lnSpc>
                <a:spcPct val="90000"/>
              </a:lnSpc>
            </a:pPr>
            <a:endParaRPr lang="it-IT" altLang="it-IT" sz="2400" b="1" dirty="0"/>
          </a:p>
          <a:p>
            <a:pPr algn="ctr">
              <a:lnSpc>
                <a:spcPct val="90000"/>
              </a:lnSpc>
            </a:pPr>
            <a:r>
              <a:rPr lang="it-IT" altLang="it-IT" sz="2400" b="1" dirty="0"/>
              <a:t> PERCEPITA.</a:t>
            </a:r>
          </a:p>
          <a:p>
            <a:pPr algn="ctr">
              <a:lnSpc>
                <a:spcPct val="90000"/>
              </a:lnSpc>
            </a:pPr>
            <a:endParaRPr lang="it-IT" altLang="it-IT" dirty="0"/>
          </a:p>
          <a:p>
            <a:pPr algn="ctr">
              <a:lnSpc>
                <a:spcPct val="90000"/>
              </a:lnSpc>
            </a:pPr>
            <a:endParaRPr lang="it-IT" altLang="it-IT" dirty="0"/>
          </a:p>
          <a:p>
            <a:pPr algn="ctr">
              <a:lnSpc>
                <a:spcPct val="90000"/>
              </a:lnSpc>
            </a:pPr>
            <a:endParaRPr lang="it-IT" altLang="it-IT" dirty="0"/>
          </a:p>
          <a:p>
            <a:pPr algn="ct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r>
              <a:rPr lang="it-IT" altLang="it-IT" dirty="0"/>
              <a:t> </a:t>
            </a:r>
          </a:p>
          <a:p>
            <a:pPr algn="ctr">
              <a:lnSpc>
                <a:spcPct val="90000"/>
              </a:lnSpc>
            </a:pPr>
            <a:endParaRPr lang="it-IT" altLang="it-IT" sz="2000" b="1" dirty="0">
              <a:solidFill>
                <a:srgbClr val="0000FF"/>
              </a:solidFill>
            </a:endParaRPr>
          </a:p>
          <a:p>
            <a:pPr algn="ctr">
              <a:lnSpc>
                <a:spcPct val="90000"/>
              </a:lnSpc>
            </a:pPr>
            <a:endParaRPr lang="it-IT" altLang="it-IT" sz="2000" b="1" dirty="0">
              <a:solidFill>
                <a:srgbClr val="0000FF"/>
              </a:solidFill>
            </a:endParaRPr>
          </a:p>
          <a:p>
            <a:pPr algn="ctr">
              <a:lnSpc>
                <a:spcPct val="90000"/>
              </a:lnSpc>
            </a:pPr>
            <a:endParaRPr lang="it-IT" altLang="it-IT" sz="1000" b="1" dirty="0"/>
          </a:p>
          <a:p>
            <a:pPr algn="ctr">
              <a:lnSpc>
                <a:spcPct val="90000"/>
              </a:lnSpc>
            </a:pPr>
            <a:endParaRPr lang="it-IT" altLang="it-IT" sz="1000" b="1" dirty="0"/>
          </a:p>
          <a:p>
            <a:pPr algn="ctr">
              <a:lnSpc>
                <a:spcPct val="90000"/>
              </a:lnSpc>
            </a:pPr>
            <a:endParaRPr lang="it-IT" altLang="it-IT" sz="400" b="1" dirty="0"/>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a:extLst>
              <a:ext uri="{FF2B5EF4-FFF2-40B4-BE49-F238E27FC236}">
                <a16:creationId xmlns:a16="http://schemas.microsoft.com/office/drawing/2014/main" id="{E553991A-81C1-4240-8E04-401AF6A807DE}"/>
              </a:ext>
            </a:extLst>
          </p:cNvPr>
          <p:cNvSpPr>
            <a:spLocks noChangeArrowheads="1"/>
          </p:cNvSpPr>
          <p:nvPr/>
        </p:nvSpPr>
        <p:spPr bwMode="auto">
          <a:xfrm>
            <a:off x="214313" y="1563688"/>
            <a:ext cx="8713787" cy="5762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a:solidFill>
                  <a:srgbClr val="0000FF"/>
                </a:solidFill>
              </a:rPr>
              <a:t>Mobilità ai fini di </a:t>
            </a:r>
            <a:r>
              <a:rPr lang="it-IT" altLang="it-IT" sz="2000" b="1" u="sng">
                <a:solidFill>
                  <a:srgbClr val="0000FF"/>
                </a:solidFill>
              </a:rPr>
              <a:t>STUDIO</a:t>
            </a:r>
            <a:r>
              <a:rPr lang="it-IT" altLang="it-IT" sz="2000" b="1">
                <a:solidFill>
                  <a:srgbClr val="0000FF"/>
                </a:solidFill>
              </a:rPr>
              <a:t>:</a:t>
            </a:r>
            <a:endParaRPr lang="it-IT" altLang="it-IT" sz="2000">
              <a:solidFill>
                <a:srgbClr val="0000FF"/>
              </a:solidFill>
            </a:endParaRPr>
          </a:p>
        </p:txBody>
      </p:sp>
      <p:sp>
        <p:nvSpPr>
          <p:cNvPr id="18435" name="Rettangolo 1">
            <a:extLst>
              <a:ext uri="{FF2B5EF4-FFF2-40B4-BE49-F238E27FC236}">
                <a16:creationId xmlns:a16="http://schemas.microsoft.com/office/drawing/2014/main" id="{F6FB3609-0CF7-448B-B5D0-63095B65994D}"/>
              </a:ext>
            </a:extLst>
          </p:cNvPr>
          <p:cNvSpPr>
            <a:spLocks noChangeArrowheads="1"/>
          </p:cNvSpPr>
          <p:nvPr/>
        </p:nvSpPr>
        <p:spPr bwMode="auto">
          <a:xfrm>
            <a:off x="684213" y="2139950"/>
            <a:ext cx="7561262" cy="433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sz="2000" dirty="0"/>
          </a:p>
          <a:p>
            <a:pPr algn="ctr">
              <a:lnSpc>
                <a:spcPct val="90000"/>
              </a:lnSpc>
            </a:pPr>
            <a:r>
              <a:rPr lang="it-IT" altLang="it-IT" sz="1800" dirty="0"/>
              <a:t>tutti i documenti necessari per la sua mobilità, i moduli sono scaricabili da:</a:t>
            </a:r>
          </a:p>
          <a:p>
            <a:pPr>
              <a:lnSpc>
                <a:spcPct val="90000"/>
              </a:lnSpc>
            </a:pPr>
            <a:r>
              <a:rPr lang="it-IT" altLang="it-IT" sz="1800" dirty="0"/>
              <a:t> </a:t>
            </a:r>
          </a:p>
          <a:p>
            <a:pPr>
              <a:lnSpc>
                <a:spcPct val="90000"/>
              </a:lnSpc>
            </a:pPr>
            <a:r>
              <a:rPr lang="it-IT" altLang="it-IT" sz="1800" b="1" dirty="0"/>
              <a:t>www.unistrapg.it – area internazionale – </a:t>
            </a:r>
            <a:r>
              <a:rPr lang="it-IT" altLang="it-IT" sz="1800" b="1" dirty="0" err="1"/>
              <a:t>Erasmus</a:t>
            </a:r>
            <a:r>
              <a:rPr lang="it-IT" altLang="it-IT" sz="1800" b="1" dirty="0"/>
              <a:t> ai fini di studio</a:t>
            </a:r>
          </a:p>
          <a:p>
            <a:pPr>
              <a:lnSpc>
                <a:spcPct val="90000"/>
              </a:lnSpc>
            </a:pPr>
            <a:endParaRPr lang="it-IT" altLang="it-IT" sz="1800" b="1" dirty="0"/>
          </a:p>
          <a:p>
            <a:pPr>
              <a:lnSpc>
                <a:spcPct val="90000"/>
              </a:lnSpc>
            </a:pPr>
            <a:endParaRPr lang="it-IT" altLang="it-IT" sz="1800" b="1" dirty="0"/>
          </a:p>
          <a:p>
            <a:pPr>
              <a:lnSpc>
                <a:spcPct val="90000"/>
              </a:lnSpc>
            </a:pPr>
            <a:r>
              <a:rPr lang="it-IT" altLang="it-IT" sz="1800" b="1" dirty="0"/>
              <a:t>https://www.unistrapg.it/it/area-internazionale/erasmus-e-mobilita-uscita/erasmus-ai-fini-di-studio </a:t>
            </a:r>
          </a:p>
          <a:p>
            <a:pPr>
              <a:lnSpc>
                <a:spcPct val="90000"/>
              </a:lnSpc>
            </a:pPr>
            <a:endParaRPr lang="it-IT" altLang="it-IT" sz="1800" dirty="0"/>
          </a:p>
          <a:p>
            <a:pPr>
              <a:lnSpc>
                <a:spcPct val="90000"/>
              </a:lnSpc>
            </a:pPr>
            <a:endParaRPr lang="it-IT" altLang="it-IT" sz="1800" b="1" dirty="0"/>
          </a:p>
          <a:p>
            <a:pPr>
              <a:lnSpc>
                <a:spcPct val="90000"/>
              </a:lnSpc>
            </a:pPr>
            <a:endParaRPr lang="it-IT" altLang="it-IT" sz="1800" b="1" dirty="0"/>
          </a:p>
          <a:p>
            <a:pPr>
              <a:lnSpc>
                <a:spcPct val="90000"/>
              </a:lnSpc>
            </a:pPr>
            <a:r>
              <a:rPr lang="it-IT" altLang="it-IT" sz="1800" dirty="0"/>
              <a:t>Riferimento:</a:t>
            </a:r>
          </a:p>
          <a:p>
            <a:pPr>
              <a:lnSpc>
                <a:spcPct val="90000"/>
              </a:lnSpc>
            </a:pPr>
            <a:r>
              <a:rPr lang="it-IT" altLang="it-IT" sz="1800" dirty="0"/>
              <a:t>Servizio </a:t>
            </a:r>
            <a:r>
              <a:rPr lang="it-IT" altLang="it-IT" sz="1800" dirty="0" smtClean="0"/>
              <a:t>Erasmus </a:t>
            </a:r>
            <a:r>
              <a:rPr lang="it-IT" altLang="it-IT" sz="1800" dirty="0"/>
              <a:t>e </a:t>
            </a:r>
            <a:r>
              <a:rPr lang="it-IT" altLang="it-IT" sz="1800" dirty="0" smtClean="0"/>
              <a:t>Mobilità Internazionale</a:t>
            </a:r>
            <a:endParaRPr lang="it-IT" altLang="it-IT" sz="1800" dirty="0"/>
          </a:p>
          <a:p>
            <a:pPr>
              <a:lnSpc>
                <a:spcPct val="90000"/>
              </a:lnSpc>
            </a:pPr>
            <a:endParaRPr lang="it-IT" altLang="it-IT" sz="1600" dirty="0"/>
          </a:p>
        </p:txBody>
      </p:sp>
      <p:pic>
        <p:nvPicPr>
          <p:cNvPr id="18436" name="Picture 5">
            <a:extLst>
              <a:ext uri="{FF2B5EF4-FFF2-40B4-BE49-F238E27FC236}">
                <a16:creationId xmlns:a16="http://schemas.microsoft.com/office/drawing/2014/main" id="{ABF90C23-C350-4ECB-A2F7-99AF5131AE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88" y="188913"/>
            <a:ext cx="8113712"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contenuto 2">
            <a:extLst>
              <a:ext uri="{FF2B5EF4-FFF2-40B4-BE49-F238E27FC236}">
                <a16:creationId xmlns:a16="http://schemas.microsoft.com/office/drawing/2014/main" id="{887629D3-6BDB-478E-A51D-879394CE9F4C}"/>
              </a:ext>
            </a:extLst>
          </p:cNvPr>
          <p:cNvSpPr>
            <a:spLocks noGrp="1"/>
          </p:cNvSpPr>
          <p:nvPr>
            <p:ph idx="1"/>
          </p:nvPr>
        </p:nvSpPr>
        <p:spPr bwMode="auto">
          <a:xfrm>
            <a:off x="457200" y="1600200"/>
            <a:ext cx="8229600" cy="49971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FontTx/>
              <a:buNone/>
            </a:pPr>
            <a:endParaRPr lang="it-IT" altLang="it-IT" sz="1800" b="1" dirty="0"/>
          </a:p>
          <a:p>
            <a:pPr marL="0" indent="0" algn="ctr">
              <a:buFontTx/>
              <a:buNone/>
            </a:pPr>
            <a:r>
              <a:rPr lang="it-IT" altLang="it-IT" sz="1800" b="1" dirty="0">
                <a:latin typeface="Verdana" panose="020B0604030504040204" pitchFamily="34" charset="0"/>
              </a:rPr>
              <a:t>Servizio </a:t>
            </a:r>
            <a:r>
              <a:rPr lang="it-IT" altLang="it-IT" sz="1800" b="1" dirty="0" smtClean="0">
                <a:latin typeface="Verdana" panose="020B0604030504040204" pitchFamily="34" charset="0"/>
              </a:rPr>
              <a:t>Erasmus </a:t>
            </a:r>
            <a:r>
              <a:rPr lang="it-IT" altLang="it-IT" sz="1800" b="1" dirty="0">
                <a:latin typeface="Verdana" panose="020B0604030504040204" pitchFamily="34" charset="0"/>
              </a:rPr>
              <a:t>e </a:t>
            </a:r>
            <a:r>
              <a:rPr lang="it-IT" altLang="it-IT" sz="1800" b="1" dirty="0" smtClean="0">
                <a:latin typeface="Verdana" panose="020B0604030504040204" pitchFamily="34" charset="0"/>
              </a:rPr>
              <a:t>mobilità internazionale</a:t>
            </a:r>
            <a:endParaRPr lang="it-IT" altLang="it-IT" sz="1800" b="1" dirty="0">
              <a:latin typeface="Verdana" panose="020B0604030504040204" pitchFamily="34" charset="0"/>
            </a:endParaRPr>
          </a:p>
          <a:p>
            <a:pPr marL="0" indent="0" algn="ctr">
              <a:buFontTx/>
              <a:buNone/>
            </a:pPr>
            <a:r>
              <a:rPr lang="it-IT" altLang="it-IT" sz="1800" dirty="0">
                <a:latin typeface="Verdana" panose="020B0604030504040204" pitchFamily="34" charset="0"/>
              </a:rPr>
              <a:t>Palazzo </a:t>
            </a:r>
            <a:r>
              <a:rPr lang="it-IT" altLang="it-IT" sz="1800" dirty="0" err="1">
                <a:latin typeface="Verdana" panose="020B0604030504040204" pitchFamily="34" charset="0"/>
              </a:rPr>
              <a:t>Gallenga</a:t>
            </a:r>
            <a:r>
              <a:rPr lang="it-IT" altLang="it-IT" sz="1800" dirty="0">
                <a:latin typeface="Verdana" panose="020B0604030504040204" pitchFamily="34" charset="0"/>
              </a:rPr>
              <a:t> – I piano</a:t>
            </a:r>
          </a:p>
          <a:p>
            <a:pPr marL="0" indent="0" algn="ctr">
              <a:buFontTx/>
              <a:buNone/>
            </a:pPr>
            <a:endParaRPr lang="it-IT" altLang="it-IT" sz="1800" dirty="0">
              <a:latin typeface="Verdana" panose="020B0604030504040204" pitchFamily="34" charset="0"/>
            </a:endParaRPr>
          </a:p>
          <a:p>
            <a:pPr marL="0" indent="0" algn="ctr">
              <a:buFontTx/>
              <a:buNone/>
            </a:pPr>
            <a:r>
              <a:rPr lang="it-IT" altLang="it-IT" sz="1800" dirty="0">
                <a:latin typeface="Verdana" panose="020B0604030504040204" pitchFamily="34" charset="0"/>
              </a:rPr>
              <a:t>Tel. 075 5746301 – 266</a:t>
            </a:r>
          </a:p>
          <a:p>
            <a:pPr marL="0" indent="0" algn="ctr">
              <a:buFontTx/>
              <a:buNone/>
            </a:pPr>
            <a:r>
              <a:rPr lang="it-IT" altLang="it-IT" sz="1800" dirty="0">
                <a:latin typeface="Verdana" panose="020B0604030504040204" pitchFamily="34" charset="0"/>
              </a:rPr>
              <a:t>Email: </a:t>
            </a:r>
            <a:r>
              <a:rPr lang="it-IT" altLang="it-IT" sz="1800" dirty="0">
                <a:latin typeface="Verdana" panose="020B0604030504040204" pitchFamily="34" charset="0"/>
                <a:hlinkClick r:id="rId2"/>
              </a:rPr>
              <a:t>erasmus@unistrapg.it</a:t>
            </a:r>
            <a:endParaRPr lang="it-IT" altLang="it-IT" sz="1800" dirty="0">
              <a:latin typeface="Verdana" panose="020B0604030504040204" pitchFamily="34" charset="0"/>
            </a:endParaRPr>
          </a:p>
          <a:p>
            <a:pPr marL="0" indent="0" algn="ctr">
              <a:buFontTx/>
              <a:buNone/>
            </a:pPr>
            <a:endParaRPr lang="it-IT" altLang="it-IT" sz="1800" dirty="0">
              <a:latin typeface="Verdana" panose="020B0604030504040204" pitchFamily="34" charset="0"/>
            </a:endParaRPr>
          </a:p>
          <a:p>
            <a:pPr marL="0" indent="0" algn="ctr">
              <a:buFontTx/>
              <a:buNone/>
            </a:pPr>
            <a:r>
              <a:rPr lang="it-IT" altLang="it-IT" sz="1800" dirty="0">
                <a:solidFill>
                  <a:srgbClr val="FF0000"/>
                </a:solidFill>
                <a:latin typeface="Verdana" panose="020B0604030504040204" pitchFamily="34" charset="0"/>
              </a:rPr>
              <a:t>E’ possibile fissare appuntamenti mediante la piattaforma Teams</a:t>
            </a:r>
          </a:p>
          <a:p>
            <a:pPr marL="0" indent="0" algn="ctr">
              <a:buFontTx/>
              <a:buNone/>
            </a:pPr>
            <a:endParaRPr lang="it-IT" altLang="it-IT" sz="1800" dirty="0">
              <a:latin typeface="Verdana" panose="020B0604030504040204" pitchFamily="34" charset="0"/>
            </a:endParaRPr>
          </a:p>
          <a:p>
            <a:pPr marL="0" indent="0" algn="ctr">
              <a:buFontTx/>
              <a:buNone/>
            </a:pPr>
            <a:endParaRPr lang="it-IT" altLang="it-IT" sz="1800" dirty="0">
              <a:latin typeface="Verdana" panose="020B0604030504040204" pitchFamily="34" charset="0"/>
            </a:endParaRPr>
          </a:p>
          <a:p>
            <a:pPr marL="0" indent="0" algn="ctr">
              <a:buFontTx/>
              <a:buNone/>
            </a:pPr>
            <a:r>
              <a:rPr lang="it-IT" altLang="it-IT" sz="1800" dirty="0">
                <a:latin typeface="Verdana" panose="020B0604030504040204" pitchFamily="34" charset="0"/>
              </a:rPr>
              <a:t>Link: </a:t>
            </a:r>
            <a:r>
              <a:rPr lang="it-IT" altLang="it-IT" sz="1800" dirty="0">
                <a:latin typeface="Verdana" panose="020B0604030504040204" pitchFamily="34" charset="0"/>
                <a:hlinkClick r:id="rId3"/>
              </a:rPr>
              <a:t>www.unistrapg.it</a:t>
            </a:r>
            <a:r>
              <a:rPr lang="it-IT" altLang="it-IT" sz="1800" dirty="0">
                <a:latin typeface="Verdana" panose="020B0604030504040204" pitchFamily="34" charset="0"/>
              </a:rPr>
              <a:t> -&gt; Area Internazionale -&gt; Erasmus ai fini di studio</a:t>
            </a:r>
          </a:p>
          <a:p>
            <a:pPr marL="0" indent="0" algn="ctr">
              <a:buFontTx/>
              <a:buNone/>
            </a:pPr>
            <a:endParaRPr lang="it-IT" altLang="it-IT" sz="2400" dirty="0"/>
          </a:p>
        </p:txBody>
      </p:sp>
      <p:sp>
        <p:nvSpPr>
          <p:cNvPr id="19459" name="Text Box 17">
            <a:extLst>
              <a:ext uri="{FF2B5EF4-FFF2-40B4-BE49-F238E27FC236}">
                <a16:creationId xmlns:a16="http://schemas.microsoft.com/office/drawing/2014/main" id="{D6B41ED6-8DD6-4178-99FA-0AE3D158F8F5}"/>
              </a:ext>
            </a:extLst>
          </p:cNvPr>
          <p:cNvSpPr txBox="1">
            <a:spLocks noChangeArrowheads="1"/>
          </p:cNvSpPr>
          <p:nvPr/>
        </p:nvSpPr>
        <p:spPr bwMode="auto">
          <a:xfrm>
            <a:off x="684213" y="180975"/>
            <a:ext cx="7775575" cy="10906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eaLnBrk="1" hangingPunct="1">
              <a:lnSpc>
                <a:spcPct val="90000"/>
              </a:lnSpc>
            </a:pPr>
            <a:endParaRPr lang="it-IT" altLang="it-IT" sz="3600" b="1">
              <a:latin typeface="Arial" panose="020B0604020202020204" pitchFamily="34" charset="0"/>
            </a:endParaRPr>
          </a:p>
          <a:p>
            <a:pPr algn="ctr" eaLnBrk="1" hangingPunct="1">
              <a:lnSpc>
                <a:spcPct val="90000"/>
              </a:lnSpc>
            </a:pPr>
            <a:endParaRPr lang="it-IT" altLang="it-IT" sz="3600" b="1">
              <a:latin typeface="Arial" panose="020B0604020202020204" pitchFamily="34" charset="0"/>
            </a:endParaRPr>
          </a:p>
        </p:txBody>
      </p:sp>
      <p:pic>
        <p:nvPicPr>
          <p:cNvPr id="19460" name="Immagine 7">
            <a:extLst>
              <a:ext uri="{FF2B5EF4-FFF2-40B4-BE49-F238E27FC236}">
                <a16:creationId xmlns:a16="http://schemas.microsoft.com/office/drawing/2014/main" id="{566F878E-90C8-4CC5-BAD0-F54756EFC1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404813"/>
            <a:ext cx="4248150" cy="118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21EC5211-CA11-48B6-8D8E-04238FC920FE}"/>
              </a:ext>
            </a:extLst>
          </p:cNvPr>
          <p:cNvSpPr>
            <a:spLocks noChangeArrowheads="1"/>
          </p:cNvSpPr>
          <p:nvPr/>
        </p:nvSpPr>
        <p:spPr bwMode="auto">
          <a:xfrm>
            <a:off x="107504" y="1392305"/>
            <a:ext cx="8713788" cy="5762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a:solidFill>
                  <a:srgbClr val="0000FF"/>
                </a:solidFill>
              </a:rPr>
              <a:t>Stato lavori:</a:t>
            </a:r>
            <a:endParaRPr lang="it-IT" altLang="it-IT" sz="2000" dirty="0">
              <a:solidFill>
                <a:srgbClr val="0000FF"/>
              </a:solidFill>
            </a:endParaRPr>
          </a:p>
        </p:txBody>
      </p:sp>
      <p:sp>
        <p:nvSpPr>
          <p:cNvPr id="4099" name="Rettangolo 1">
            <a:extLst>
              <a:ext uri="{FF2B5EF4-FFF2-40B4-BE49-F238E27FC236}">
                <a16:creationId xmlns:a16="http://schemas.microsoft.com/office/drawing/2014/main" id="{92D6F1E0-3ABD-4F88-9217-7BB6234A3CDA}"/>
              </a:ext>
            </a:extLst>
          </p:cNvPr>
          <p:cNvSpPr>
            <a:spLocks noChangeArrowheads="1"/>
          </p:cNvSpPr>
          <p:nvPr/>
        </p:nvSpPr>
        <p:spPr bwMode="auto">
          <a:xfrm>
            <a:off x="684212" y="2139950"/>
            <a:ext cx="7959754" cy="4635115"/>
          </a:xfrm>
          <a:prstGeom prst="rect">
            <a:avLst/>
          </a:prstGeom>
          <a:noFill/>
          <a:ln>
            <a:noFill/>
          </a:ln>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defRPr/>
            </a:pPr>
            <a:r>
              <a:rPr lang="it-IT" altLang="it-IT" sz="2400" dirty="0" smtClean="0"/>
              <a:t>1</a:t>
            </a:r>
            <a:r>
              <a:rPr lang="it-IT" altLang="it-IT" sz="2400" dirty="0"/>
              <a:t>) Candidatura – </a:t>
            </a:r>
            <a:r>
              <a:rPr lang="it-IT" altLang="it-IT" sz="2400" dirty="0" smtClean="0"/>
              <a:t>assegnazione mobilità</a:t>
            </a:r>
            <a:endParaRPr lang="it-IT" altLang="it-IT" sz="2400" dirty="0"/>
          </a:p>
          <a:p>
            <a:pPr>
              <a:lnSpc>
                <a:spcPct val="90000"/>
              </a:lnSpc>
              <a:defRPr/>
            </a:pPr>
            <a:endParaRPr lang="it-IT" altLang="it-IT" sz="2400" dirty="0"/>
          </a:p>
          <a:p>
            <a:pPr>
              <a:lnSpc>
                <a:spcPct val="90000"/>
              </a:lnSpc>
              <a:defRPr/>
            </a:pPr>
            <a:r>
              <a:rPr lang="it-IT" altLang="it-IT" sz="2400" dirty="0"/>
              <a:t>2) Application/</a:t>
            </a:r>
            <a:r>
              <a:rPr lang="it-IT" altLang="it-IT" sz="2400" dirty="0" err="1"/>
              <a:t>learning</a:t>
            </a:r>
            <a:r>
              <a:rPr lang="it-IT" altLang="it-IT" sz="2400" dirty="0"/>
              <a:t> </a:t>
            </a:r>
            <a:r>
              <a:rPr lang="it-IT" altLang="it-IT" sz="2400" dirty="0" err="1" smtClean="0"/>
              <a:t>agreement</a:t>
            </a:r>
            <a:r>
              <a:rPr lang="it-IT" altLang="it-IT" sz="2400" dirty="0" smtClean="0"/>
              <a:t>-OLA</a:t>
            </a:r>
          </a:p>
          <a:p>
            <a:pPr>
              <a:lnSpc>
                <a:spcPct val="90000"/>
              </a:lnSpc>
              <a:defRPr/>
            </a:pPr>
            <a:endParaRPr lang="it-IT" altLang="it-IT" sz="2400" dirty="0"/>
          </a:p>
          <a:p>
            <a:pPr>
              <a:lnSpc>
                <a:spcPct val="90000"/>
              </a:lnSpc>
              <a:defRPr/>
            </a:pPr>
            <a:r>
              <a:rPr lang="it-IT" altLang="it-IT" sz="2400" dirty="0" smtClean="0"/>
              <a:t>3) Eventuale comunicazione «viaggio green»</a:t>
            </a:r>
            <a:endParaRPr lang="it-IT" altLang="it-IT" sz="2400" dirty="0"/>
          </a:p>
          <a:p>
            <a:pPr>
              <a:lnSpc>
                <a:spcPct val="90000"/>
              </a:lnSpc>
              <a:defRPr/>
            </a:pPr>
            <a:endParaRPr lang="it-IT" altLang="it-IT" sz="2400" dirty="0"/>
          </a:p>
          <a:p>
            <a:pPr>
              <a:lnSpc>
                <a:spcPct val="90000"/>
              </a:lnSpc>
              <a:defRPr/>
            </a:pPr>
            <a:r>
              <a:rPr lang="it-IT" altLang="it-IT" sz="2400" dirty="0"/>
              <a:t>4</a:t>
            </a:r>
            <a:r>
              <a:rPr lang="it-IT" altLang="it-IT" sz="2400" dirty="0" smtClean="0"/>
              <a:t>) </a:t>
            </a:r>
            <a:r>
              <a:rPr lang="it-IT" altLang="it-IT" sz="2400" dirty="0"/>
              <a:t>Accettazione Università ospitante</a:t>
            </a:r>
          </a:p>
          <a:p>
            <a:pPr>
              <a:lnSpc>
                <a:spcPct val="90000"/>
              </a:lnSpc>
              <a:defRPr/>
            </a:pPr>
            <a:endParaRPr lang="it-IT" altLang="it-IT" sz="2400" dirty="0"/>
          </a:p>
          <a:p>
            <a:pPr>
              <a:lnSpc>
                <a:spcPct val="90000"/>
              </a:lnSpc>
              <a:defRPr/>
            </a:pPr>
            <a:r>
              <a:rPr lang="it-IT" altLang="it-IT" sz="2400" dirty="0"/>
              <a:t>5</a:t>
            </a:r>
            <a:r>
              <a:rPr lang="it-IT" altLang="it-IT" sz="2400" dirty="0" smtClean="0"/>
              <a:t>) </a:t>
            </a:r>
            <a:r>
              <a:rPr lang="it-IT" altLang="it-IT" sz="2400" b="1" u="sng" dirty="0"/>
              <a:t>Documentazione </a:t>
            </a:r>
            <a:r>
              <a:rPr lang="it-IT" altLang="it-IT" sz="2400" b="1" u="sng" dirty="0" err="1"/>
              <a:t>pre</a:t>
            </a:r>
            <a:r>
              <a:rPr lang="it-IT" altLang="it-IT" sz="2400" b="1" u="sng" dirty="0"/>
              <a:t>-partenza/</a:t>
            </a:r>
            <a:r>
              <a:rPr lang="it-IT" altLang="it-IT" sz="2400" b="1" u="sng" dirty="0" err="1"/>
              <a:t>check</a:t>
            </a:r>
            <a:r>
              <a:rPr lang="it-IT" altLang="it-IT" sz="2400" b="1" u="sng" dirty="0"/>
              <a:t> out</a:t>
            </a:r>
          </a:p>
          <a:p>
            <a:pPr>
              <a:lnSpc>
                <a:spcPct val="90000"/>
              </a:lnSpc>
              <a:defRPr/>
            </a:pPr>
            <a:endParaRPr lang="it-IT" altLang="it-IT" sz="2400" dirty="0"/>
          </a:p>
          <a:p>
            <a:pPr>
              <a:lnSpc>
                <a:spcPct val="90000"/>
              </a:lnSpc>
              <a:defRPr/>
            </a:pPr>
            <a:r>
              <a:rPr lang="it-IT" altLang="it-IT" sz="2400" dirty="0"/>
              <a:t>6</a:t>
            </a:r>
            <a:r>
              <a:rPr lang="it-IT" altLang="it-IT" sz="2400" dirty="0" smtClean="0"/>
              <a:t>) </a:t>
            </a:r>
            <a:r>
              <a:rPr lang="it-IT" altLang="it-IT" sz="2400" dirty="0"/>
              <a:t>Mobilità/eventuale </a:t>
            </a:r>
            <a:r>
              <a:rPr lang="it-IT" altLang="it-IT" sz="2400" dirty="0" err="1"/>
              <a:t>changes</a:t>
            </a:r>
            <a:endParaRPr lang="it-IT" altLang="it-IT" sz="2400" dirty="0"/>
          </a:p>
          <a:p>
            <a:pPr>
              <a:lnSpc>
                <a:spcPct val="90000"/>
              </a:lnSpc>
              <a:defRPr/>
            </a:pPr>
            <a:endParaRPr lang="it-IT" altLang="it-IT" sz="2400" dirty="0"/>
          </a:p>
          <a:p>
            <a:pPr>
              <a:lnSpc>
                <a:spcPct val="90000"/>
              </a:lnSpc>
              <a:defRPr/>
            </a:pPr>
            <a:r>
              <a:rPr lang="it-IT" altLang="it-IT" sz="2400" dirty="0"/>
              <a:t>7</a:t>
            </a:r>
            <a:r>
              <a:rPr lang="it-IT" altLang="it-IT" sz="2400" dirty="0" smtClean="0"/>
              <a:t>) </a:t>
            </a:r>
            <a:r>
              <a:rPr lang="it-IT" altLang="it-IT" sz="2400" dirty="0"/>
              <a:t>Rientro dalla mobilità/convalida</a:t>
            </a:r>
          </a:p>
          <a:p>
            <a:pPr marL="285750" indent="-285750">
              <a:lnSpc>
                <a:spcPct val="90000"/>
              </a:lnSpc>
              <a:buFont typeface="Arial" panose="020B0604020202020204" pitchFamily="34" charset="0"/>
              <a:buChar char="•"/>
              <a:defRPr/>
            </a:pPr>
            <a:endParaRPr lang="it-IT" altLang="it-IT" sz="1600" dirty="0"/>
          </a:p>
        </p:txBody>
      </p:sp>
      <p:pic>
        <p:nvPicPr>
          <p:cNvPr id="3076" name="Picture 5">
            <a:extLst>
              <a:ext uri="{FF2B5EF4-FFF2-40B4-BE49-F238E27FC236}">
                <a16:creationId xmlns:a16="http://schemas.microsoft.com/office/drawing/2014/main" id="{31979C3D-9095-40C4-9B82-9F524360C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68276"/>
            <a:ext cx="6120680" cy="1052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mph" presetSubtype="0" fill="hold" nodeType="clickEffect">
                                  <p:stCondLst>
                                    <p:cond delay="0"/>
                                  </p:stCondLst>
                                  <p:iterate type="lt">
                                    <p:tmPct val="0"/>
                                  </p:iterate>
                                  <p:childTnLst>
                                    <p:anim calcmode="discrete" valueType="str">
                                      <p:cBhvr override="childStyle">
                                        <p:cTn id="6" dur="2000" fill="hold"/>
                                        <p:tgtEl>
                                          <p:spTgt spid="4099">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nodeType="clickEffect">
                                  <p:stCondLst>
                                    <p:cond delay="0"/>
                                  </p:stCondLst>
                                  <p:iterate type="lt">
                                    <p:tmPct val="0"/>
                                  </p:iterate>
                                  <p:childTnLst>
                                    <p:anim calcmode="discrete" valueType="str">
                                      <p:cBhvr override="childStyle">
                                        <p:cTn id="10" dur="2000" fill="hold"/>
                                        <p:tgtEl>
                                          <p:spTgt spid="4099">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1" presetID="10" presetClass="emph" presetSubtype="0" fill="hold" nodeType="withEffect">
                                  <p:stCondLst>
                                    <p:cond delay="0"/>
                                  </p:stCondLst>
                                  <p:iterate type="lt">
                                    <p:tmPct val="0"/>
                                  </p:iterate>
                                  <p:childTnLst>
                                    <p:anim calcmode="discrete" valueType="str">
                                      <p:cBhvr override="childStyle">
                                        <p:cTn id="12" dur="2000" fill="hold"/>
                                        <p:tgtEl>
                                          <p:spTgt spid="4099">
                                            <p:txEl>
                                              <p:pRg st="6" end="6"/>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3" presetID="15" presetClass="emph" presetSubtype="0" grpId="0" nodeType="withEffect">
                                  <p:stCondLst>
                                    <p:cond delay="0"/>
                                  </p:stCondLst>
                                  <p:iterate type="lt">
                                    <p:tmAbs val="25"/>
                                  </p:iterate>
                                  <p:childTnLst>
                                    <p:set>
                                      <p:cBhvr override="childStyle">
                                        <p:cTn id="14" dur="indefinite"/>
                                        <p:tgtEl>
                                          <p:spTgt spid="4099">
                                            <p:txEl>
                                              <p:pRg st="2" end="2"/>
                                            </p:txEl>
                                          </p:spTgt>
                                        </p:tgtEl>
                                        <p:attrNameLst>
                                          <p:attrName>style.fontWeight</p:attrName>
                                        </p:attrNameLst>
                                      </p:cBhvr>
                                      <p:to>
                                        <p:strVal val="bold"/>
                                      </p:to>
                                    </p:set>
                                  </p:childTnLst>
                                </p:cTn>
                              </p:par>
                              <p:par>
                                <p:cTn id="15" presetID="15" presetClass="emph" presetSubtype="0" grpId="0" nodeType="withEffect">
                                  <p:stCondLst>
                                    <p:cond delay="0"/>
                                  </p:stCondLst>
                                  <p:iterate type="lt">
                                    <p:tmAbs val="25"/>
                                  </p:iterate>
                                  <p:childTnLst>
                                    <p:set>
                                      <p:cBhvr override="childStyle">
                                        <p:cTn id="16" dur="indefinite"/>
                                        <p:tgtEl>
                                          <p:spTgt spid="4099">
                                            <p:txEl>
                                              <p:pRg st="4" end="4"/>
                                            </p:txEl>
                                          </p:spTgt>
                                        </p:tgtEl>
                                        <p:attrNameLst>
                                          <p:attrName>style.fontWeight</p:attrName>
                                        </p:attrNameLst>
                                      </p:cBhvr>
                                      <p:to>
                                        <p:strVal val="bold"/>
                                      </p:to>
                                    </p:set>
                                  </p:childTnLst>
                                </p:cTn>
                              </p:par>
                              <p:par>
                                <p:cTn id="17" presetID="15" presetClass="emph" presetSubtype="0" grpId="0" nodeType="withEffect">
                                  <p:stCondLst>
                                    <p:cond delay="0"/>
                                  </p:stCondLst>
                                  <p:iterate type="lt">
                                    <p:tmAbs val="25"/>
                                  </p:iterate>
                                  <p:childTnLst>
                                    <p:set>
                                      <p:cBhvr override="childStyle">
                                        <p:cTn id="18" dur="indefinite"/>
                                        <p:tgtEl>
                                          <p:spTgt spid="4099">
                                            <p:txEl>
                                              <p:pRg st="6" end="6"/>
                                            </p:txEl>
                                          </p:spTgt>
                                        </p:tgtEl>
                                        <p:attrNameLst>
                                          <p:attrName>style.fontWeight</p:attrName>
                                        </p:attrNameLst>
                                      </p:cBhvr>
                                      <p:to>
                                        <p:strVal val="bol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mph" presetSubtype="0" fill="hold" nodeType="clickEffect">
                                  <p:stCondLst>
                                    <p:cond delay="0"/>
                                  </p:stCondLst>
                                  <p:iterate type="lt">
                                    <p:tmPct val="4000"/>
                                  </p:iterate>
                                  <p:childTnLst>
                                    <p:set>
                                      <p:cBhvr override="childStyle">
                                        <p:cTn id="22" dur="500" fill="hold"/>
                                        <p:tgtEl>
                                          <p:spTgt spid="4099">
                                            <p:txEl>
                                              <p:pRg st="2" end="2"/>
                                            </p:txEl>
                                          </p:spTgt>
                                        </p:tgtEl>
                                        <p:attrNameLst>
                                          <p:attrName>style.color</p:attrName>
                                        </p:attrNameLst>
                                      </p:cBhvr>
                                      <p:to>
                                        <p:clrVal>
                                          <a:schemeClr val="accent2"/>
                                        </p:clrVal>
                                      </p:to>
                                    </p:set>
                                    <p:set>
                                      <p:cBhvr>
                                        <p:cTn id="23" dur="500" fill="hold"/>
                                        <p:tgtEl>
                                          <p:spTgt spid="4099">
                                            <p:txEl>
                                              <p:pRg st="2" end="2"/>
                                            </p:txEl>
                                          </p:spTgt>
                                        </p:tgtEl>
                                        <p:attrNameLst>
                                          <p:attrName>fillcolor</p:attrName>
                                        </p:attrNameLst>
                                      </p:cBhvr>
                                      <p:to>
                                        <p:clrVal>
                                          <a:schemeClr val="accent2"/>
                                        </p:clrVal>
                                      </p:to>
                                    </p:set>
                                    <p:set>
                                      <p:cBhvr>
                                        <p:cTn id="24" dur="500" fill="hold"/>
                                        <p:tgtEl>
                                          <p:spTgt spid="4099">
                                            <p:txEl>
                                              <p:pRg st="2" end="2"/>
                                            </p:txEl>
                                          </p:spTgt>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6" presetClass="emph" presetSubtype="0" fill="hold" nodeType="clickEffect">
                                  <p:stCondLst>
                                    <p:cond delay="0"/>
                                  </p:stCondLst>
                                  <p:iterate type="lt">
                                    <p:tmPct val="4000"/>
                                  </p:iterate>
                                  <p:childTnLst>
                                    <p:set>
                                      <p:cBhvr override="childStyle">
                                        <p:cTn id="28" dur="500" fill="hold"/>
                                        <p:tgtEl>
                                          <p:spTgt spid="4099">
                                            <p:txEl>
                                              <p:pRg st="4" end="4"/>
                                            </p:txEl>
                                          </p:spTgt>
                                        </p:tgtEl>
                                        <p:attrNameLst>
                                          <p:attrName>style.color</p:attrName>
                                        </p:attrNameLst>
                                      </p:cBhvr>
                                      <p:to>
                                        <p:clrVal>
                                          <a:schemeClr val="accent2"/>
                                        </p:clrVal>
                                      </p:to>
                                    </p:set>
                                    <p:set>
                                      <p:cBhvr>
                                        <p:cTn id="29" dur="500" fill="hold"/>
                                        <p:tgtEl>
                                          <p:spTgt spid="4099">
                                            <p:txEl>
                                              <p:pRg st="4" end="4"/>
                                            </p:txEl>
                                          </p:spTgt>
                                        </p:tgtEl>
                                        <p:attrNameLst>
                                          <p:attrName>fillcolor</p:attrName>
                                        </p:attrNameLst>
                                      </p:cBhvr>
                                      <p:to>
                                        <p:clrVal>
                                          <a:schemeClr val="accent2"/>
                                        </p:clrVal>
                                      </p:to>
                                    </p:set>
                                    <p:set>
                                      <p:cBhvr>
                                        <p:cTn id="30" dur="500" fill="hold"/>
                                        <p:tgtEl>
                                          <p:spTgt spid="4099">
                                            <p:txEl>
                                              <p:pRg st="4" end="4"/>
                                            </p:txEl>
                                          </p:spTgt>
                                        </p:tgtEl>
                                        <p:attrNameLst>
                                          <p:attrName>fill.type</p:attrName>
                                        </p:attrNameLst>
                                      </p:cBhvr>
                                      <p:to>
                                        <p:strVal val="solid"/>
                                      </p:to>
                                    </p:set>
                                  </p:childTnLst>
                                </p:cTn>
                              </p:par>
                              <p:par>
                                <p:cTn id="31" presetID="16" presetClass="emph" presetSubtype="0" fill="hold" nodeType="withEffect">
                                  <p:stCondLst>
                                    <p:cond delay="0"/>
                                  </p:stCondLst>
                                  <p:iterate type="lt">
                                    <p:tmPct val="4000"/>
                                  </p:iterate>
                                  <p:childTnLst>
                                    <p:set>
                                      <p:cBhvr override="childStyle">
                                        <p:cTn id="32" dur="500" fill="hold"/>
                                        <p:tgtEl>
                                          <p:spTgt spid="4099">
                                            <p:txEl>
                                              <p:pRg st="6" end="6"/>
                                            </p:txEl>
                                          </p:spTgt>
                                        </p:tgtEl>
                                        <p:attrNameLst>
                                          <p:attrName>style.color</p:attrName>
                                        </p:attrNameLst>
                                      </p:cBhvr>
                                      <p:to>
                                        <p:clrVal>
                                          <a:schemeClr val="accent2"/>
                                        </p:clrVal>
                                      </p:to>
                                    </p:set>
                                    <p:set>
                                      <p:cBhvr>
                                        <p:cTn id="33" dur="500" fill="hold"/>
                                        <p:tgtEl>
                                          <p:spTgt spid="4099">
                                            <p:txEl>
                                              <p:pRg st="6" end="6"/>
                                            </p:txEl>
                                          </p:spTgt>
                                        </p:tgtEl>
                                        <p:attrNameLst>
                                          <p:attrName>fillcolor</p:attrName>
                                        </p:attrNameLst>
                                      </p:cBhvr>
                                      <p:to>
                                        <p:clrVal>
                                          <a:schemeClr val="accent2"/>
                                        </p:clrVal>
                                      </p:to>
                                    </p:set>
                                    <p:set>
                                      <p:cBhvr>
                                        <p:cTn id="34" dur="500" fill="hold"/>
                                        <p:tgtEl>
                                          <p:spTgt spid="4099">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DC2EEDAC-CEC4-4A8F-8F6C-F96AE2641B6B}"/>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4099" name="Immagine 7">
            <a:extLst>
              <a:ext uri="{FF2B5EF4-FFF2-40B4-BE49-F238E27FC236}">
                <a16:creationId xmlns:a16="http://schemas.microsoft.com/office/drawing/2014/main" id="{2B5C8864-91AA-4B1E-96F0-5F99571068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899" y="152400"/>
            <a:ext cx="5566367" cy="972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6">
            <a:extLst>
              <a:ext uri="{FF2B5EF4-FFF2-40B4-BE49-F238E27FC236}">
                <a16:creationId xmlns:a16="http://schemas.microsoft.com/office/drawing/2014/main" id="{9D09C1CB-4EEB-4AB4-9052-5DB11F187A85}"/>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4101" name="Rettangolo 1">
            <a:extLst>
              <a:ext uri="{FF2B5EF4-FFF2-40B4-BE49-F238E27FC236}">
                <a16:creationId xmlns:a16="http://schemas.microsoft.com/office/drawing/2014/main" id="{A729423A-60B7-4E9B-8EE1-A1345D8A6267}"/>
              </a:ext>
            </a:extLst>
          </p:cNvPr>
          <p:cNvSpPr>
            <a:spLocks noChangeArrowheads="1"/>
          </p:cNvSpPr>
          <p:nvPr/>
        </p:nvSpPr>
        <p:spPr bwMode="auto">
          <a:xfrm>
            <a:off x="685800" y="1556792"/>
            <a:ext cx="8134672"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a:solidFill>
                  <a:srgbClr val="0000FF"/>
                </a:solidFill>
              </a:rPr>
              <a:t>Documenti necessari </a:t>
            </a:r>
            <a:r>
              <a:rPr lang="it-IT" altLang="it-IT" sz="2000" b="1" u="sng" dirty="0">
                <a:solidFill>
                  <a:srgbClr val="0000FF"/>
                </a:solidFill>
              </a:rPr>
              <a:t>PRIMA</a:t>
            </a:r>
            <a:r>
              <a:rPr lang="it-IT" altLang="it-IT" sz="2000" b="1" dirty="0">
                <a:solidFill>
                  <a:srgbClr val="0000FF"/>
                </a:solidFill>
              </a:rPr>
              <a:t> della partenza</a:t>
            </a:r>
            <a:r>
              <a:rPr lang="it-IT" altLang="it-IT" sz="2000" b="1" dirty="0" smtClean="0">
                <a:solidFill>
                  <a:srgbClr val="0000FF"/>
                </a:solidFill>
              </a:rPr>
              <a:t>:</a:t>
            </a:r>
          </a:p>
          <a:p>
            <a:pPr algn="ctr">
              <a:lnSpc>
                <a:spcPct val="90000"/>
              </a:lnSpc>
            </a:pPr>
            <a:endParaRPr lang="it-IT" altLang="it-IT" sz="2000" b="1" dirty="0" smtClean="0">
              <a:solidFill>
                <a:srgbClr val="0000FF"/>
              </a:solidFill>
            </a:endParaRPr>
          </a:p>
          <a:p>
            <a:pPr algn="ctr">
              <a:lnSpc>
                <a:spcPct val="90000"/>
              </a:lnSpc>
            </a:pPr>
            <a:endParaRPr lang="it-IT" altLang="it-IT" sz="2000" b="1" dirty="0">
              <a:solidFill>
                <a:srgbClr val="0000FF"/>
              </a:solidFill>
            </a:endParaRPr>
          </a:p>
          <a:p>
            <a:pPr marL="171450" indent="-171450" algn="ctr">
              <a:lnSpc>
                <a:spcPct val="90000"/>
              </a:lnSpc>
              <a:buFont typeface="Arial" panose="020B0604020202020204" pitchFamily="34" charset="0"/>
              <a:buChar char="•"/>
            </a:pPr>
            <a:endParaRPr lang="it-IT" altLang="it-IT" sz="600" b="1" dirty="0">
              <a:solidFill>
                <a:srgbClr val="0000FF"/>
              </a:solidFill>
            </a:endParaRPr>
          </a:p>
          <a:p>
            <a:pPr marL="285750" indent="-285750">
              <a:lnSpc>
                <a:spcPct val="90000"/>
              </a:lnSpc>
              <a:buFont typeface="Arial" panose="020B0604020202020204" pitchFamily="34" charset="0"/>
              <a:buChar char="•"/>
            </a:pPr>
            <a:r>
              <a:rPr lang="it-IT" altLang="it-IT" sz="1800" b="1" dirty="0"/>
              <a:t>CONTRATTO </a:t>
            </a:r>
            <a:r>
              <a:rPr lang="it-IT" altLang="it-IT" sz="1800" b="1" dirty="0" smtClean="0"/>
              <a:t>FINANZIARIO</a:t>
            </a:r>
            <a:endParaRPr lang="it-IT" altLang="it-IT" sz="1800" b="1" dirty="0"/>
          </a:p>
          <a:p>
            <a:pPr>
              <a:lnSpc>
                <a:spcPct val="90000"/>
              </a:lnSpc>
            </a:pPr>
            <a:r>
              <a:rPr lang="it-IT" altLang="it-IT" sz="1600" dirty="0" smtClean="0"/>
              <a:t>Compilato </a:t>
            </a:r>
            <a:r>
              <a:rPr lang="it-IT" altLang="it-IT" sz="1600" dirty="0"/>
              <a:t>e consegnato in duplice copia </a:t>
            </a:r>
            <a:r>
              <a:rPr lang="it-IT" altLang="it-IT" sz="1600" dirty="0" smtClean="0"/>
              <a:t>originale</a:t>
            </a:r>
          </a:p>
          <a:p>
            <a:pPr>
              <a:lnSpc>
                <a:spcPct val="90000"/>
              </a:lnSpc>
            </a:pPr>
            <a:endParaRPr lang="it-IT" altLang="it-IT" sz="1600" dirty="0" smtClean="0"/>
          </a:p>
          <a:p>
            <a:pPr>
              <a:lnSpc>
                <a:spcPct val="90000"/>
              </a:lnSpc>
            </a:pPr>
            <a:endParaRPr lang="it-IT" altLang="it-IT" sz="1000" b="1" dirty="0"/>
          </a:p>
          <a:p>
            <a:pPr marL="285750" indent="-285750">
              <a:lnSpc>
                <a:spcPct val="90000"/>
              </a:lnSpc>
              <a:buFont typeface="Arial" panose="020B0604020202020204" pitchFamily="34" charset="0"/>
              <a:buChar char="•"/>
            </a:pPr>
            <a:r>
              <a:rPr lang="en-US" altLang="it-IT" sz="1800" b="1" dirty="0" smtClean="0"/>
              <a:t>LEARNING AGREEMENT/OLA</a:t>
            </a:r>
          </a:p>
          <a:p>
            <a:pPr algn="just">
              <a:lnSpc>
                <a:spcPct val="90000"/>
              </a:lnSpc>
            </a:pPr>
            <a:r>
              <a:rPr lang="it-IT" altLang="it-IT" sz="1600" dirty="0" smtClean="0"/>
              <a:t>Controfirmato </a:t>
            </a:r>
            <a:r>
              <a:rPr lang="it-IT" altLang="it-IT" sz="1600" dirty="0"/>
              <a:t>dai referenti dell’Università </a:t>
            </a:r>
            <a:r>
              <a:rPr lang="it-IT" altLang="it-IT" sz="1600" dirty="0" smtClean="0"/>
              <a:t>ospitante</a:t>
            </a:r>
          </a:p>
          <a:p>
            <a:pPr algn="just">
              <a:lnSpc>
                <a:spcPct val="90000"/>
              </a:lnSpc>
            </a:pPr>
            <a:endParaRPr lang="it-IT" altLang="it-IT" sz="1600" dirty="0" smtClean="0"/>
          </a:p>
          <a:p>
            <a:pPr marL="0" lvl="2" indent="0" algn="just">
              <a:lnSpc>
                <a:spcPct val="90000"/>
              </a:lnSpc>
            </a:pPr>
            <a:endParaRPr lang="it-IT" altLang="it-IT" sz="1000" b="1" dirty="0"/>
          </a:p>
          <a:p>
            <a:pPr marL="285750" lvl="2" indent="-285750" algn="just">
              <a:lnSpc>
                <a:spcPct val="90000"/>
              </a:lnSpc>
              <a:buFont typeface="Arial" panose="020B0604020202020204" pitchFamily="34" charset="0"/>
              <a:buChar char="•"/>
            </a:pPr>
            <a:r>
              <a:rPr lang="it-IT" altLang="it-IT" sz="1800" b="1" dirty="0"/>
              <a:t>TEST </a:t>
            </a:r>
            <a:r>
              <a:rPr lang="it-IT" altLang="it-IT" sz="1800" b="1" dirty="0" smtClean="0"/>
              <a:t>OLS</a:t>
            </a:r>
          </a:p>
          <a:p>
            <a:pPr marL="0" lvl="2" indent="0" algn="just">
              <a:lnSpc>
                <a:spcPct val="90000"/>
              </a:lnSpc>
            </a:pPr>
            <a:r>
              <a:rPr lang="it-IT" altLang="it-IT" sz="1800" dirty="0" smtClean="0"/>
              <a:t>Necessaria la registrazione al portale EU Academy</a:t>
            </a:r>
          </a:p>
          <a:p>
            <a:pPr marL="285750" lvl="2" indent="-285750" algn="just">
              <a:lnSpc>
                <a:spcPct val="90000"/>
              </a:lnSpc>
              <a:buFont typeface="Arial" panose="020B0604020202020204" pitchFamily="34" charset="0"/>
              <a:buChar char="•"/>
            </a:pPr>
            <a:endParaRPr lang="it-IT" altLang="it-IT" sz="1800" b="1" dirty="0" smtClean="0"/>
          </a:p>
          <a:p>
            <a:pPr marL="0" lvl="2" indent="0" algn="just">
              <a:lnSpc>
                <a:spcPct val="90000"/>
              </a:lnSpc>
            </a:pPr>
            <a:endParaRPr lang="it-IT" altLang="it-IT" sz="1000" b="1" dirty="0"/>
          </a:p>
          <a:p>
            <a:pPr marL="285750" indent="-285750" algn="just">
              <a:lnSpc>
                <a:spcPct val="90000"/>
              </a:lnSpc>
              <a:buFont typeface="Arial" panose="020B0604020202020204" pitchFamily="34" charset="0"/>
              <a:buChar char="•"/>
            </a:pPr>
            <a:r>
              <a:rPr lang="it-IT" altLang="it-IT" sz="1800" b="1" dirty="0" smtClean="0"/>
              <a:t>ISCRIZIONE </a:t>
            </a:r>
            <a:r>
              <a:rPr lang="it-IT" altLang="it-IT" sz="1800" b="1" dirty="0"/>
              <a:t>A.A. </a:t>
            </a:r>
            <a:r>
              <a:rPr lang="it-IT" altLang="it-IT" sz="1800" b="1" dirty="0" smtClean="0"/>
              <a:t>2022/2023 </a:t>
            </a:r>
            <a:endParaRPr lang="it-IT" altLang="it-IT" sz="1800" b="1" dirty="0" smtClean="0"/>
          </a:p>
          <a:p>
            <a:pPr algn="just">
              <a:lnSpc>
                <a:spcPct val="90000"/>
              </a:lnSpc>
            </a:pPr>
            <a:r>
              <a:rPr lang="it-IT" altLang="it-IT" sz="1600" dirty="0"/>
              <a:t>I</a:t>
            </a:r>
            <a:r>
              <a:rPr lang="it-IT" altLang="it-IT" sz="1600" dirty="0" smtClean="0"/>
              <a:t>nvio </a:t>
            </a:r>
            <a:r>
              <a:rPr lang="it-IT" altLang="it-IT" sz="1800" b="1" dirty="0"/>
              <a:t>copia</a:t>
            </a:r>
            <a:r>
              <a:rPr lang="it-IT" altLang="it-IT" sz="1600" dirty="0"/>
              <a:t> pagamento al servizio </a:t>
            </a:r>
            <a:r>
              <a:rPr lang="it-IT" altLang="it-IT" sz="1600" dirty="0" smtClean="0"/>
              <a:t>erasmus</a:t>
            </a:r>
            <a:endParaRPr lang="it-IT" altLang="it-IT" sz="1600" dirty="0"/>
          </a:p>
          <a:p>
            <a:pPr algn="ctr">
              <a:lnSpc>
                <a:spcPct val="90000"/>
              </a:lnSpc>
            </a:pPr>
            <a:endParaRPr lang="it-IT" altLang="it-IT" sz="1800" b="1" dirty="0"/>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DC2EEDAC-CEC4-4A8F-8F6C-F96AE2641B6B}"/>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4099" name="Immagine 7">
            <a:extLst>
              <a:ext uri="{FF2B5EF4-FFF2-40B4-BE49-F238E27FC236}">
                <a16:creationId xmlns:a16="http://schemas.microsoft.com/office/drawing/2014/main" id="{2B5C8864-91AA-4B1E-96F0-5F99571068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899" y="152400"/>
            <a:ext cx="5566367" cy="972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6">
            <a:extLst>
              <a:ext uri="{FF2B5EF4-FFF2-40B4-BE49-F238E27FC236}">
                <a16:creationId xmlns:a16="http://schemas.microsoft.com/office/drawing/2014/main" id="{9D09C1CB-4EEB-4AB4-9052-5DB11F187A85}"/>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4101" name="Rettangolo 1">
            <a:extLst>
              <a:ext uri="{FF2B5EF4-FFF2-40B4-BE49-F238E27FC236}">
                <a16:creationId xmlns:a16="http://schemas.microsoft.com/office/drawing/2014/main" id="{A729423A-60B7-4E9B-8EE1-A1345D8A6267}"/>
              </a:ext>
            </a:extLst>
          </p:cNvPr>
          <p:cNvSpPr>
            <a:spLocks noChangeArrowheads="1"/>
          </p:cNvSpPr>
          <p:nvPr/>
        </p:nvSpPr>
        <p:spPr bwMode="auto">
          <a:xfrm>
            <a:off x="685800" y="1556792"/>
            <a:ext cx="8134672" cy="4856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smtClean="0">
                <a:solidFill>
                  <a:srgbClr val="0000FF"/>
                </a:solidFill>
              </a:rPr>
              <a:t>Firma digitale:</a:t>
            </a:r>
          </a:p>
          <a:p>
            <a:pPr algn="ctr">
              <a:lnSpc>
                <a:spcPct val="90000"/>
              </a:lnSpc>
            </a:pPr>
            <a:endParaRPr lang="it-IT" altLang="it-IT" sz="2000" b="1" dirty="0">
              <a:solidFill>
                <a:srgbClr val="0000FF"/>
              </a:solidFill>
            </a:endParaRPr>
          </a:p>
          <a:p>
            <a:pPr marL="171450" indent="-171450" algn="ctr">
              <a:lnSpc>
                <a:spcPct val="90000"/>
              </a:lnSpc>
              <a:buFont typeface="Arial" panose="020B0604020202020204" pitchFamily="34" charset="0"/>
              <a:buChar char="•"/>
            </a:pPr>
            <a:endParaRPr lang="it-IT" altLang="it-IT" sz="600" b="1" dirty="0">
              <a:solidFill>
                <a:srgbClr val="0000FF"/>
              </a:solidFill>
            </a:endParaRPr>
          </a:p>
          <a:p>
            <a:pPr algn="just"/>
            <a:r>
              <a:rPr lang="it-IT" sz="1800" dirty="0"/>
              <a:t>La firma elettronica qualificata  (FEQ) - o digitale - è il risultato di una procedura informatica, detta validazione, che garantisce l’autenticità, l’integrità e il non ripudio dei </a:t>
            </a:r>
            <a:r>
              <a:rPr lang="it-IT" sz="1800" dirty="0">
                <a:hlinkClick r:id="rId4"/>
              </a:rPr>
              <a:t>documenti informatici</a:t>
            </a:r>
            <a:r>
              <a:rPr lang="it-IT" sz="1800" dirty="0" smtClean="0"/>
              <a:t>.</a:t>
            </a:r>
          </a:p>
          <a:p>
            <a:pPr algn="just"/>
            <a:endParaRPr lang="it-IT" sz="1800" dirty="0"/>
          </a:p>
          <a:p>
            <a:pPr algn="just"/>
            <a:r>
              <a:rPr lang="it-IT" sz="1800" dirty="0"/>
              <a:t>Possono dotarsi di firma digitale tutte le persone fisiche: cittadini, amministratori e dipendenti di società e pubbliche amministrazioni. È possibile rivolgersi ai </a:t>
            </a:r>
            <a:r>
              <a:rPr lang="it-IT" sz="1800" dirty="0">
                <a:hlinkClick r:id="rId5"/>
              </a:rPr>
              <a:t>prestatori di servizi fiduciari qualificati</a:t>
            </a:r>
            <a:r>
              <a:rPr lang="it-IT" sz="1800" dirty="0"/>
              <a:t> autorizzati da </a:t>
            </a:r>
            <a:r>
              <a:rPr lang="it-IT" sz="1800" dirty="0" err="1"/>
              <a:t>AgID</a:t>
            </a:r>
            <a:r>
              <a:rPr lang="it-IT" sz="1800" dirty="0"/>
              <a:t> che garantiscono l’identità dei soggetti che utilizzano la firma </a:t>
            </a:r>
            <a:r>
              <a:rPr lang="it-IT" sz="1800" dirty="0" smtClean="0"/>
              <a:t>digitale.</a:t>
            </a:r>
          </a:p>
          <a:p>
            <a:pPr algn="just"/>
            <a:endParaRPr lang="it-IT" sz="1800" dirty="0"/>
          </a:p>
          <a:p>
            <a:pPr algn="just"/>
            <a:r>
              <a:rPr lang="it-IT" sz="1800" dirty="0" smtClean="0"/>
              <a:t>Per </a:t>
            </a:r>
            <a:r>
              <a:rPr lang="it-IT" sz="1800" dirty="0"/>
              <a:t>info: https://www.agid.gov.it/it/piattaforme/firma-elettronica-qualificata</a:t>
            </a:r>
            <a:endParaRPr lang="it-IT" sz="1800" dirty="0" smtClean="0"/>
          </a:p>
          <a:p>
            <a:pPr algn="just"/>
            <a:endParaRPr lang="it-IT" sz="1800" dirty="0"/>
          </a:p>
          <a:p>
            <a:pPr algn="just"/>
            <a:endParaRPr lang="it-IT" sz="1800" dirty="0"/>
          </a:p>
          <a:p>
            <a:pPr algn="ctr">
              <a:lnSpc>
                <a:spcPct val="90000"/>
              </a:lnSpc>
            </a:pPr>
            <a:endParaRPr lang="it-IT" altLang="it-IT" sz="1800" b="1" dirty="0"/>
          </a:p>
        </p:txBody>
      </p:sp>
    </p:spTree>
    <p:extLst>
      <p:ext uri="{BB962C8B-B14F-4D97-AF65-F5344CB8AC3E}">
        <p14:creationId xmlns:p14="http://schemas.microsoft.com/office/powerpoint/2010/main" val="225805633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DC2EEDAC-CEC4-4A8F-8F6C-F96AE2641B6B}"/>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4099" name="Immagine 7">
            <a:extLst>
              <a:ext uri="{FF2B5EF4-FFF2-40B4-BE49-F238E27FC236}">
                <a16:creationId xmlns:a16="http://schemas.microsoft.com/office/drawing/2014/main" id="{2B5C8864-91AA-4B1E-96F0-5F99571068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899" y="152400"/>
            <a:ext cx="5566367" cy="972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6">
            <a:extLst>
              <a:ext uri="{FF2B5EF4-FFF2-40B4-BE49-F238E27FC236}">
                <a16:creationId xmlns:a16="http://schemas.microsoft.com/office/drawing/2014/main" id="{9D09C1CB-4EEB-4AB4-9052-5DB11F187A85}"/>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4101" name="Rettangolo 1">
            <a:extLst>
              <a:ext uri="{FF2B5EF4-FFF2-40B4-BE49-F238E27FC236}">
                <a16:creationId xmlns:a16="http://schemas.microsoft.com/office/drawing/2014/main" id="{A729423A-60B7-4E9B-8EE1-A1345D8A6267}"/>
              </a:ext>
            </a:extLst>
          </p:cNvPr>
          <p:cNvSpPr>
            <a:spLocks noChangeArrowheads="1"/>
          </p:cNvSpPr>
          <p:nvPr/>
        </p:nvSpPr>
        <p:spPr bwMode="auto">
          <a:xfrm>
            <a:off x="685800" y="1412776"/>
            <a:ext cx="8134672"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smtClean="0"/>
              <a:t>OLS</a:t>
            </a:r>
            <a:r>
              <a:rPr lang="it-IT" altLang="it-IT" sz="1800" b="1" dirty="0"/>
              <a:t> </a:t>
            </a:r>
            <a:r>
              <a:rPr lang="it-IT" altLang="it-IT" sz="1800" b="1" dirty="0" smtClean="0"/>
              <a:t>- CHIARIMENTI</a:t>
            </a:r>
            <a:endParaRPr lang="it-IT" altLang="it-IT" sz="2000" b="1" dirty="0" smtClean="0"/>
          </a:p>
          <a:p>
            <a:pPr algn="ctr">
              <a:lnSpc>
                <a:spcPct val="90000"/>
              </a:lnSpc>
            </a:pPr>
            <a:endParaRPr lang="it-IT" altLang="it-IT" sz="2000" b="1" dirty="0"/>
          </a:p>
          <a:p>
            <a:pPr algn="ctr">
              <a:lnSpc>
                <a:spcPct val="90000"/>
              </a:lnSpc>
            </a:pPr>
            <a:r>
              <a:rPr lang="it-IT" altLang="it-IT" sz="1600" dirty="0">
                <a:hlinkClick r:id="rId4"/>
              </a:rPr>
              <a:t>https://www.erasmusplus.it/news/adulti/ols-online-language-support-la-nuova-piattaforma-europea-per-lapprendimento-delle-lingue</a:t>
            </a:r>
            <a:r>
              <a:rPr lang="it-IT" altLang="it-IT" sz="1600" dirty="0" smtClean="0">
                <a:hlinkClick r:id="rId4"/>
              </a:rPr>
              <a:t>/</a:t>
            </a:r>
            <a:endParaRPr lang="it-IT" altLang="it-IT" sz="1600" dirty="0" smtClean="0"/>
          </a:p>
          <a:p>
            <a:pPr algn="ctr">
              <a:lnSpc>
                <a:spcPct val="90000"/>
              </a:lnSpc>
            </a:pPr>
            <a:endParaRPr lang="it-IT" altLang="it-IT" sz="1600" dirty="0"/>
          </a:p>
          <a:p>
            <a:pPr algn="ctr">
              <a:lnSpc>
                <a:spcPct val="90000"/>
              </a:lnSpc>
            </a:pPr>
            <a:r>
              <a:rPr lang="it-IT" sz="1600" dirty="0"/>
              <a:t>Il nuovo servizio della Commissione Europea è ospitato nella piattaforma </a:t>
            </a:r>
            <a:r>
              <a:rPr lang="it-IT" sz="1600" dirty="0">
                <a:hlinkClick r:id="rId5"/>
              </a:rPr>
              <a:t>EU </a:t>
            </a:r>
            <a:r>
              <a:rPr lang="it-IT" sz="1600" dirty="0" smtClean="0">
                <a:hlinkClick r:id="rId5"/>
              </a:rPr>
              <a:t>Academy</a:t>
            </a:r>
            <a:endParaRPr lang="it-IT" sz="1600" dirty="0" smtClean="0"/>
          </a:p>
          <a:p>
            <a:pPr algn="ctr">
              <a:lnSpc>
                <a:spcPct val="90000"/>
              </a:lnSpc>
            </a:pPr>
            <a:endParaRPr lang="it-IT" altLang="it-IT" sz="2000" dirty="0"/>
          </a:p>
          <a:p>
            <a:r>
              <a:rPr lang="it-IT" dirty="0"/>
              <a:t>Gli studenti </a:t>
            </a:r>
            <a:r>
              <a:rPr lang="it-IT" dirty="0" smtClean="0"/>
              <a:t>selezionati </a:t>
            </a:r>
            <a:r>
              <a:rPr lang="it-IT" dirty="0"/>
              <a:t>per una mobilità Erasmus </a:t>
            </a:r>
            <a:r>
              <a:rPr lang="it-IT" dirty="0" smtClean="0"/>
              <a:t>devono </a:t>
            </a:r>
            <a:r>
              <a:rPr lang="it-IT" dirty="0"/>
              <a:t>sostenere il</a:t>
            </a:r>
            <a:r>
              <a:rPr lang="it-IT" b="1" dirty="0"/>
              <a:t> test di valutazione linguistica iniziale</a:t>
            </a:r>
            <a:r>
              <a:rPr lang="it-IT" dirty="0"/>
              <a:t> nella lingua della mobilità prima della mobilità stessa, tranne che in casi debitamente giustificati, ad esempio lingua non disponibile nell’OLS. </a:t>
            </a:r>
            <a:endParaRPr lang="it-IT" dirty="0" smtClean="0"/>
          </a:p>
          <a:p>
            <a:endParaRPr lang="it-IT" dirty="0"/>
          </a:p>
          <a:p>
            <a:r>
              <a:rPr lang="it-IT" dirty="0"/>
              <a:t>Inoltre, con il nuovo OLS gli studenti e i neolaureati potranno scegliere una o più lingue, senza restrizioni sul numero dei corsi che si intende seguire e potranno </a:t>
            </a:r>
            <a:r>
              <a:rPr lang="it-IT" b="1" dirty="0"/>
              <a:t>testare il proprio livello di competenza linguistica</a:t>
            </a:r>
            <a:r>
              <a:rPr lang="it-IT" dirty="0"/>
              <a:t> durante o dopo la mobilità. </a:t>
            </a:r>
          </a:p>
          <a:p>
            <a:r>
              <a:rPr lang="it-IT" dirty="0" smtClean="0"/>
              <a:t>Allo </a:t>
            </a:r>
            <a:r>
              <a:rPr lang="it-IT" dirty="0"/>
              <a:t>stato attuale le lingue disponibili </a:t>
            </a:r>
            <a:r>
              <a:rPr lang="it-IT" b="1" dirty="0"/>
              <a:t>sono 5 : EN, ES, IT, DE, FR dal livello A1 al </a:t>
            </a:r>
            <a:r>
              <a:rPr lang="it-IT" b="1" dirty="0" smtClean="0"/>
              <a:t>B2</a:t>
            </a:r>
          </a:p>
          <a:p>
            <a:endParaRPr lang="it-IT" b="1" dirty="0"/>
          </a:p>
          <a:p>
            <a:r>
              <a:rPr lang="it-IT" dirty="0"/>
              <a:t>Maggiori </a:t>
            </a:r>
            <a:r>
              <a:rPr lang="it-IT" b="1" dirty="0"/>
              <a:t>informazioni </a:t>
            </a:r>
            <a:r>
              <a:rPr lang="it-IT" dirty="0"/>
              <a:t>e utili </a:t>
            </a:r>
            <a:r>
              <a:rPr lang="it-IT" b="1" dirty="0"/>
              <a:t>FAQ </a:t>
            </a:r>
            <a:r>
              <a:rPr lang="it-IT" dirty="0"/>
              <a:t>per il funzionamento del servizio sono disponibili qui: </a:t>
            </a:r>
            <a:br>
              <a:rPr lang="it-IT" dirty="0"/>
            </a:br>
            <a:r>
              <a:rPr lang="it-IT" u="sng" dirty="0">
                <a:hlinkClick r:id="rId6"/>
              </a:rPr>
              <a:t>https://academy.europa.eu/local/euacademy/pages/faq/category.php?id=8</a:t>
            </a:r>
            <a:r>
              <a:rPr lang="it-IT" dirty="0"/>
              <a:t> </a:t>
            </a:r>
          </a:p>
          <a:p>
            <a:pPr algn="ctr">
              <a:lnSpc>
                <a:spcPct val="90000"/>
              </a:lnSpc>
            </a:pPr>
            <a:endParaRPr lang="it-IT" altLang="it-IT" sz="2000" dirty="0" smtClean="0"/>
          </a:p>
        </p:txBody>
      </p:sp>
    </p:spTree>
    <p:extLst>
      <p:ext uri="{BB962C8B-B14F-4D97-AF65-F5344CB8AC3E}">
        <p14:creationId xmlns:p14="http://schemas.microsoft.com/office/powerpoint/2010/main" val="329200072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EFE8C1DF-8F46-4A1B-BE67-4B93F9A9B534}"/>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5123" name="Immagine 7">
            <a:extLst>
              <a:ext uri="{FF2B5EF4-FFF2-40B4-BE49-F238E27FC236}">
                <a16:creationId xmlns:a16="http://schemas.microsoft.com/office/drawing/2014/main" id="{587B7823-C182-48F4-8B77-2E324AE816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6">
            <a:extLst>
              <a:ext uri="{FF2B5EF4-FFF2-40B4-BE49-F238E27FC236}">
                <a16:creationId xmlns:a16="http://schemas.microsoft.com/office/drawing/2014/main" id="{20649394-5EB6-4E04-81AF-74FB4A6A6D4D}"/>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5125" name="Rettangolo 1">
            <a:extLst>
              <a:ext uri="{FF2B5EF4-FFF2-40B4-BE49-F238E27FC236}">
                <a16:creationId xmlns:a16="http://schemas.microsoft.com/office/drawing/2014/main" id="{AA98546E-0FD0-4F6D-A348-7F5DB43C8BB6}"/>
              </a:ext>
            </a:extLst>
          </p:cNvPr>
          <p:cNvSpPr>
            <a:spLocks noChangeArrowheads="1"/>
          </p:cNvSpPr>
          <p:nvPr/>
        </p:nvSpPr>
        <p:spPr bwMode="auto">
          <a:xfrm>
            <a:off x="540867" y="1433438"/>
            <a:ext cx="8072494"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just">
              <a:lnSpc>
                <a:spcPct val="90000"/>
              </a:lnSpc>
            </a:pPr>
            <a:r>
              <a:rPr lang="it-IT" altLang="it-IT" sz="2000" b="1" dirty="0">
                <a:solidFill>
                  <a:srgbClr val="0000FF"/>
                </a:solidFill>
              </a:rPr>
              <a:t>Documenti necessari </a:t>
            </a:r>
            <a:r>
              <a:rPr lang="it-IT" altLang="it-IT" sz="2000" b="1" u="sng" dirty="0">
                <a:solidFill>
                  <a:srgbClr val="0000FF"/>
                </a:solidFill>
              </a:rPr>
              <a:t>DURANTE</a:t>
            </a:r>
            <a:r>
              <a:rPr lang="it-IT" altLang="it-IT" sz="2000" b="1" dirty="0">
                <a:solidFill>
                  <a:srgbClr val="0000FF"/>
                </a:solidFill>
              </a:rPr>
              <a:t> la mobilità (1/2</a:t>
            </a:r>
            <a:r>
              <a:rPr lang="it-IT" altLang="it-IT" sz="2000" b="1" dirty="0" smtClean="0">
                <a:solidFill>
                  <a:srgbClr val="0000FF"/>
                </a:solidFill>
              </a:rPr>
              <a:t>):</a:t>
            </a:r>
          </a:p>
          <a:p>
            <a:pPr algn="just">
              <a:lnSpc>
                <a:spcPct val="90000"/>
              </a:lnSpc>
            </a:pPr>
            <a:endParaRPr lang="it-IT" altLang="it-IT" sz="2000" b="1" dirty="0">
              <a:solidFill>
                <a:srgbClr val="0000FF"/>
              </a:solidFill>
            </a:endParaRPr>
          </a:p>
          <a:p>
            <a:pPr algn="just">
              <a:lnSpc>
                <a:spcPct val="90000"/>
              </a:lnSpc>
            </a:pPr>
            <a:endParaRPr lang="it-IT" altLang="it-IT" sz="500" b="1" dirty="0">
              <a:solidFill>
                <a:srgbClr val="0000FF"/>
              </a:solidFill>
            </a:endParaRPr>
          </a:p>
          <a:p>
            <a:pPr algn="just">
              <a:lnSpc>
                <a:spcPct val="90000"/>
              </a:lnSpc>
            </a:pPr>
            <a:r>
              <a:rPr lang="it-IT" altLang="it-IT" sz="1700" b="1" dirty="0"/>
              <a:t>CERTIFICATO DI ARRIVO E REGISTRAZIONE: </a:t>
            </a:r>
            <a:r>
              <a:rPr lang="it-IT" altLang="it-IT" sz="1700" dirty="0"/>
              <a:t>da compilare e far firmare e timbrare dal responsabile Erasmus dell’Università ospitante al momento dell'arrivo ed inviare via e-mail all’indirizzo erasmus@unistrapg.it </a:t>
            </a:r>
          </a:p>
          <a:p>
            <a:pPr algn="just">
              <a:lnSpc>
                <a:spcPct val="90000"/>
              </a:lnSpc>
            </a:pPr>
            <a:r>
              <a:rPr lang="it-IT" altLang="it-IT" sz="1700" i="1" dirty="0"/>
              <a:t>NOTA BENE: SENZA LA RICEZIONE DI QUESTO DOCUMENTO NON SARA’ POSSIBILE PROCEDERE AL PAGAMENTO DELLA PRIMA RATA DELLA BORSA </a:t>
            </a:r>
            <a:endParaRPr lang="it-IT" altLang="it-IT" sz="1700" i="1" dirty="0" smtClean="0"/>
          </a:p>
          <a:p>
            <a:pPr algn="just">
              <a:lnSpc>
                <a:spcPct val="90000"/>
              </a:lnSpc>
            </a:pPr>
            <a:r>
              <a:rPr lang="it-IT" altLang="it-IT" sz="1700" b="1" dirty="0"/>
              <a:t> </a:t>
            </a:r>
            <a:endParaRPr lang="it-IT" altLang="it-IT" sz="1700" dirty="0"/>
          </a:p>
          <a:p>
            <a:pPr algn="just">
              <a:lnSpc>
                <a:spcPct val="90000"/>
              </a:lnSpc>
            </a:pPr>
            <a:r>
              <a:rPr lang="it-IT" altLang="it-IT" sz="1700" b="1" dirty="0"/>
              <a:t>CHANGES DEL LEARNING AGREEMENT: </a:t>
            </a:r>
            <a:r>
              <a:rPr lang="it-IT" altLang="it-IT" sz="1700" dirty="0"/>
              <a:t>da utilizzare entro il primo mese solo per eventuali modifiche (esami in più o in meno) rispetto al </a:t>
            </a:r>
            <a:r>
              <a:rPr lang="it-IT" altLang="it-IT" sz="1700" dirty="0" err="1"/>
              <a:t>learning</a:t>
            </a:r>
            <a:r>
              <a:rPr lang="it-IT" altLang="it-IT" sz="1700" dirty="0"/>
              <a:t> agreement originale</a:t>
            </a:r>
          </a:p>
          <a:p>
            <a:pPr algn="just">
              <a:lnSpc>
                <a:spcPct val="90000"/>
              </a:lnSpc>
            </a:pPr>
            <a:r>
              <a:rPr lang="it-IT" altLang="it-IT" sz="1700" dirty="0"/>
              <a:t> </a:t>
            </a:r>
          </a:p>
          <a:p>
            <a:pPr algn="just">
              <a:lnSpc>
                <a:spcPct val="90000"/>
              </a:lnSpc>
            </a:pPr>
            <a:r>
              <a:rPr lang="it-IT" altLang="it-IT" sz="1700" b="1" dirty="0"/>
              <a:t>ALLEGATO AL CHANGES: </a:t>
            </a:r>
            <a:r>
              <a:rPr lang="it-IT" altLang="it-IT" sz="1700" u="sng" dirty="0"/>
              <a:t>può</a:t>
            </a:r>
            <a:r>
              <a:rPr lang="it-IT" altLang="it-IT" sz="1700" dirty="0"/>
              <a:t> essere compilato come riepilogo degli esami da sostenere e le relative convalide, da inviare insieme al </a:t>
            </a:r>
            <a:r>
              <a:rPr lang="it-IT" altLang="it-IT" sz="1700" dirty="0" err="1"/>
              <a:t>Changes</a:t>
            </a:r>
            <a:r>
              <a:rPr lang="it-IT" altLang="it-IT" sz="1700" dirty="0"/>
              <a:t> e Programmi dei corsi scelti</a:t>
            </a:r>
          </a:p>
        </p:txBody>
      </p:sp>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F4E46C74-4247-4BAF-A9D5-C16725C212D9}"/>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6147" name="Immagine 7">
            <a:extLst>
              <a:ext uri="{FF2B5EF4-FFF2-40B4-BE49-F238E27FC236}">
                <a16:creationId xmlns:a16="http://schemas.microsoft.com/office/drawing/2014/main" id="{445BA601-DCD8-49A6-8A11-6B3802508E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Rectangle 6">
            <a:extLst>
              <a:ext uri="{FF2B5EF4-FFF2-40B4-BE49-F238E27FC236}">
                <a16:creationId xmlns:a16="http://schemas.microsoft.com/office/drawing/2014/main" id="{7C5FC285-13FC-46B4-B81D-50B155E8CF6B}"/>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6149" name="Rettangolo 1">
            <a:extLst>
              <a:ext uri="{FF2B5EF4-FFF2-40B4-BE49-F238E27FC236}">
                <a16:creationId xmlns:a16="http://schemas.microsoft.com/office/drawing/2014/main" id="{AF5E79FA-6661-470F-A289-79489496F5DA}"/>
              </a:ext>
            </a:extLst>
          </p:cNvPr>
          <p:cNvSpPr>
            <a:spLocks noChangeArrowheads="1"/>
          </p:cNvSpPr>
          <p:nvPr/>
        </p:nvSpPr>
        <p:spPr bwMode="auto">
          <a:xfrm>
            <a:off x="792163" y="1773238"/>
            <a:ext cx="7666037" cy="438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000" b="1" dirty="0">
                <a:solidFill>
                  <a:srgbClr val="0000FF"/>
                </a:solidFill>
              </a:rPr>
              <a:t>Documenti necessari </a:t>
            </a:r>
            <a:r>
              <a:rPr lang="it-IT" altLang="it-IT" sz="2000" b="1" u="sng" dirty="0">
                <a:solidFill>
                  <a:srgbClr val="0000FF"/>
                </a:solidFill>
              </a:rPr>
              <a:t>DURANTE</a:t>
            </a:r>
            <a:r>
              <a:rPr lang="it-IT" altLang="it-IT" sz="2000" b="1" dirty="0">
                <a:solidFill>
                  <a:srgbClr val="0000FF"/>
                </a:solidFill>
              </a:rPr>
              <a:t> la mobilità (2/</a:t>
            </a:r>
            <a:r>
              <a:rPr lang="it-IT" altLang="it-IT" sz="2000" b="1" dirty="0" err="1">
                <a:solidFill>
                  <a:srgbClr val="0000FF"/>
                </a:solidFill>
              </a:rPr>
              <a:t>2</a:t>
            </a:r>
            <a:r>
              <a:rPr lang="it-IT" altLang="it-IT" sz="2000" b="1" dirty="0">
                <a:solidFill>
                  <a:srgbClr val="0000FF"/>
                </a:solidFill>
              </a:rPr>
              <a:t>):</a:t>
            </a:r>
          </a:p>
          <a:p>
            <a:pPr algn="just">
              <a:lnSpc>
                <a:spcPct val="90000"/>
              </a:lnSpc>
            </a:pPr>
            <a:endParaRPr lang="it-IT" altLang="it-IT" sz="2000" b="1" dirty="0">
              <a:solidFill>
                <a:srgbClr val="0000FF"/>
              </a:solidFill>
            </a:endParaRPr>
          </a:p>
          <a:p>
            <a:pPr algn="just">
              <a:lnSpc>
                <a:spcPct val="90000"/>
              </a:lnSpc>
            </a:pPr>
            <a:r>
              <a:rPr lang="it-IT" altLang="it-IT" sz="1800" b="1" dirty="0"/>
              <a:t>EVENTUALE RICHIESTA </a:t>
            </a:r>
            <a:r>
              <a:rPr lang="it-IT" altLang="it-IT" sz="1800" b="1" dirty="0" err="1"/>
              <a:t>DI</a:t>
            </a:r>
            <a:r>
              <a:rPr lang="it-IT" altLang="it-IT" sz="1800" b="1" dirty="0"/>
              <a:t> PROLUNGAMENTO DEL SOGGIORNO ALL'ESTERO </a:t>
            </a:r>
            <a:endParaRPr lang="it-IT" altLang="it-IT" sz="1800" dirty="0"/>
          </a:p>
          <a:p>
            <a:pPr algn="just">
              <a:lnSpc>
                <a:spcPct val="90000"/>
              </a:lnSpc>
            </a:pPr>
            <a:r>
              <a:rPr lang="it-IT" altLang="it-IT" sz="1800" dirty="0"/>
              <a:t>da inviare per e mail almeno </a:t>
            </a:r>
            <a:r>
              <a:rPr lang="it-IT" altLang="it-IT" sz="1800" u="sng" dirty="0"/>
              <a:t>un mese prima </a:t>
            </a:r>
            <a:r>
              <a:rPr lang="it-IT" altLang="it-IT" sz="1800" dirty="0"/>
              <a:t>del termine del periodo </a:t>
            </a:r>
            <a:r>
              <a:rPr lang="it-IT" altLang="it-IT" sz="1800" dirty="0" err="1"/>
              <a:t>Erasmus+</a:t>
            </a:r>
            <a:r>
              <a:rPr lang="it-IT" altLang="it-IT" sz="1800" dirty="0"/>
              <a:t> indicato dal contratto; il prolungamento, se concesso, </a:t>
            </a:r>
            <a:r>
              <a:rPr lang="it-IT" altLang="it-IT" sz="1800" u="sng" dirty="0"/>
              <a:t>può essere con o senza borsa</a:t>
            </a:r>
            <a:r>
              <a:rPr lang="it-IT" altLang="it-IT" sz="1800" dirty="0"/>
              <a:t>.</a:t>
            </a:r>
          </a:p>
          <a:p>
            <a:pPr algn="just">
              <a:lnSpc>
                <a:spcPct val="90000"/>
              </a:lnSpc>
            </a:pPr>
            <a:r>
              <a:rPr lang="it-IT" altLang="it-IT" sz="1800" dirty="0"/>
              <a:t> </a:t>
            </a:r>
          </a:p>
          <a:p>
            <a:pPr algn="just">
              <a:lnSpc>
                <a:spcPct val="90000"/>
              </a:lnSpc>
            </a:pPr>
            <a:r>
              <a:rPr lang="it-IT" altLang="it-IT" sz="1800" b="1" dirty="0"/>
              <a:t>CERTIFICATO FINALE </a:t>
            </a:r>
            <a:r>
              <a:rPr lang="it-IT" altLang="it-IT" sz="1800" b="1" dirty="0" err="1"/>
              <a:t>DI</a:t>
            </a:r>
            <a:r>
              <a:rPr lang="it-IT" altLang="it-IT" sz="1800" b="1" dirty="0"/>
              <a:t> FREQUENZA </a:t>
            </a:r>
            <a:endParaRPr lang="it-IT" altLang="it-IT" sz="1800" dirty="0"/>
          </a:p>
          <a:p>
            <a:pPr algn="just">
              <a:lnSpc>
                <a:spcPct val="90000"/>
              </a:lnSpc>
            </a:pPr>
            <a:r>
              <a:rPr lang="it-IT" altLang="it-IT" sz="1800" dirty="0"/>
              <a:t>da riconsegnare in originale con firma e timbro dell’ente ospitante.</a:t>
            </a:r>
          </a:p>
          <a:p>
            <a:pPr algn="just">
              <a:lnSpc>
                <a:spcPct val="90000"/>
              </a:lnSpc>
            </a:pPr>
            <a:r>
              <a:rPr lang="it-IT" altLang="it-IT" sz="1800" dirty="0"/>
              <a:t> </a:t>
            </a:r>
          </a:p>
          <a:p>
            <a:pPr algn="just">
              <a:lnSpc>
                <a:spcPct val="90000"/>
              </a:lnSpc>
            </a:pPr>
            <a:r>
              <a:rPr lang="it-IT" altLang="it-IT" sz="1800" b="1" u="sng" dirty="0"/>
              <a:t>NOTA BENE:</a:t>
            </a:r>
            <a:r>
              <a:rPr lang="it-IT" altLang="it-IT" sz="1800" b="1" dirty="0"/>
              <a:t> </a:t>
            </a:r>
          </a:p>
          <a:p>
            <a:pPr algn="just">
              <a:lnSpc>
                <a:spcPct val="90000"/>
              </a:lnSpc>
            </a:pPr>
            <a:r>
              <a:rPr lang="it-IT" altLang="it-IT" sz="1800" dirty="0"/>
              <a:t>- Il certificato di frequenza </a:t>
            </a:r>
            <a:r>
              <a:rPr lang="it-IT" altLang="it-IT" sz="1800" u="sng" dirty="0"/>
              <a:t>non sarà accettato </a:t>
            </a:r>
            <a:r>
              <a:rPr lang="it-IT" altLang="it-IT" sz="1800" dirty="0"/>
              <a:t>se ci saranno delle </a:t>
            </a:r>
            <a:r>
              <a:rPr lang="it-IT" altLang="it-IT" sz="1800" u="sng" dirty="0"/>
              <a:t>cancellature o delle correzioni</a:t>
            </a:r>
            <a:r>
              <a:rPr lang="it-IT" altLang="it-IT" sz="1800" dirty="0"/>
              <a:t>. </a:t>
            </a:r>
          </a:p>
          <a:p>
            <a:pPr algn="just">
              <a:lnSpc>
                <a:spcPct val="90000"/>
              </a:lnSpc>
            </a:pPr>
            <a:r>
              <a:rPr lang="it-IT" altLang="it-IT" sz="1800" dirty="0"/>
              <a:t>- La data di stesura del certificato non deve essere antecedente all'ultimo giorno di frequenza dichiarato.</a:t>
            </a:r>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C601128D-4A14-4E37-9E52-FCFC2A57DC0A}"/>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7411" name="Immagine 7">
            <a:extLst>
              <a:ext uri="{FF2B5EF4-FFF2-40B4-BE49-F238E27FC236}">
                <a16:creationId xmlns:a16="http://schemas.microsoft.com/office/drawing/2014/main" id="{B4542EED-3CD1-4251-BAFA-FB774D8380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6">
            <a:extLst>
              <a:ext uri="{FF2B5EF4-FFF2-40B4-BE49-F238E27FC236}">
                <a16:creationId xmlns:a16="http://schemas.microsoft.com/office/drawing/2014/main" id="{78CFFD15-E4E3-49A0-86EB-52EBAD39E070}"/>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7413" name="Rettangolo 1">
            <a:extLst>
              <a:ext uri="{FF2B5EF4-FFF2-40B4-BE49-F238E27FC236}">
                <a16:creationId xmlns:a16="http://schemas.microsoft.com/office/drawing/2014/main" id="{9B5DC16D-4613-4EBD-861C-496D4A36F9CD}"/>
              </a:ext>
            </a:extLst>
          </p:cNvPr>
          <p:cNvSpPr>
            <a:spLocks noChangeArrowheads="1"/>
          </p:cNvSpPr>
          <p:nvPr/>
        </p:nvSpPr>
        <p:spPr bwMode="auto">
          <a:xfrm>
            <a:off x="285720" y="1428736"/>
            <a:ext cx="8642350" cy="3527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pPr>
            <a:r>
              <a:rPr lang="it-IT" altLang="it-IT" sz="2800" b="1" dirty="0">
                <a:solidFill>
                  <a:srgbClr val="0000FF"/>
                </a:solidFill>
              </a:rPr>
              <a:t>NOTA BENE!!!!!</a:t>
            </a:r>
          </a:p>
          <a:p>
            <a:pPr algn="ctr">
              <a:lnSpc>
                <a:spcPct val="90000"/>
              </a:lnSpc>
            </a:pPr>
            <a:endParaRPr lang="it-IT" altLang="it-IT" sz="2000" b="1" dirty="0">
              <a:solidFill>
                <a:srgbClr val="0000FF"/>
              </a:solidFill>
            </a:endParaRPr>
          </a:p>
          <a:p>
            <a:pPr algn="ctr">
              <a:lnSpc>
                <a:spcPct val="90000"/>
              </a:lnSpc>
            </a:pPr>
            <a:r>
              <a:rPr lang="it-IT" altLang="it-IT" sz="2400" b="1" dirty="0"/>
              <a:t>  </a:t>
            </a:r>
            <a:endParaRPr lang="it-IT" altLang="it-IT" dirty="0"/>
          </a:p>
          <a:p>
            <a:pPr algn="ctr">
              <a:lnSpc>
                <a:spcPct val="90000"/>
              </a:lnSpc>
            </a:pPr>
            <a:endParaRPr lang="it-IT" altLang="it-IT" dirty="0"/>
          </a:p>
          <a:p>
            <a:pPr algn="ctr">
              <a:lnSpc>
                <a:spcPct val="90000"/>
              </a:lnSpc>
            </a:pPr>
            <a:endParaRPr lang="it-IT" altLang="it-IT" dirty="0"/>
          </a:p>
          <a:p>
            <a:pPr algn="ct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endParaRPr lang="it-IT" altLang="it-IT" dirty="0"/>
          </a:p>
          <a:p>
            <a:pPr>
              <a:lnSpc>
                <a:spcPct val="90000"/>
              </a:lnSpc>
            </a:pPr>
            <a:r>
              <a:rPr lang="it-IT" altLang="it-IT" dirty="0"/>
              <a:t> </a:t>
            </a:r>
          </a:p>
          <a:p>
            <a:pPr algn="ctr">
              <a:lnSpc>
                <a:spcPct val="90000"/>
              </a:lnSpc>
            </a:pPr>
            <a:endParaRPr lang="it-IT" altLang="it-IT" sz="2000" b="1" dirty="0">
              <a:solidFill>
                <a:srgbClr val="0000FF"/>
              </a:solidFill>
            </a:endParaRPr>
          </a:p>
          <a:p>
            <a:pPr algn="ctr">
              <a:lnSpc>
                <a:spcPct val="90000"/>
              </a:lnSpc>
            </a:pPr>
            <a:endParaRPr lang="it-IT" altLang="it-IT" sz="2000" b="1" dirty="0">
              <a:solidFill>
                <a:srgbClr val="0000FF"/>
              </a:solidFill>
            </a:endParaRPr>
          </a:p>
          <a:p>
            <a:pPr algn="ctr">
              <a:lnSpc>
                <a:spcPct val="90000"/>
              </a:lnSpc>
            </a:pPr>
            <a:endParaRPr lang="it-IT" altLang="it-IT" sz="1000" b="1" dirty="0"/>
          </a:p>
          <a:p>
            <a:pPr algn="ctr">
              <a:lnSpc>
                <a:spcPct val="90000"/>
              </a:lnSpc>
            </a:pPr>
            <a:endParaRPr lang="it-IT" altLang="it-IT" sz="1000" b="1" dirty="0"/>
          </a:p>
          <a:p>
            <a:pPr algn="ctr">
              <a:lnSpc>
                <a:spcPct val="90000"/>
              </a:lnSpc>
            </a:pPr>
            <a:endParaRPr lang="it-IT" altLang="it-IT" sz="400" b="1" dirty="0"/>
          </a:p>
        </p:txBody>
      </p:sp>
      <p:pic>
        <p:nvPicPr>
          <p:cNvPr id="6" name="Immagine 5"/>
          <p:cNvPicPr/>
          <p:nvPr/>
        </p:nvPicPr>
        <p:blipFill>
          <a:blip r:embed="rId4"/>
          <a:stretch>
            <a:fillRect/>
          </a:stretch>
        </p:blipFill>
        <p:spPr>
          <a:xfrm>
            <a:off x="1500166" y="2000240"/>
            <a:ext cx="6120130" cy="4553585"/>
          </a:xfrm>
          <a:prstGeom prst="rect">
            <a:avLst/>
          </a:prstGeom>
        </p:spPr>
      </p:pic>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67AFD111-A396-4EBD-9BC1-02868836E0DA}"/>
              </a:ext>
            </a:extLst>
          </p:cNvPr>
          <p:cNvSpPr>
            <a:spLocks noChangeArrowheads="1"/>
          </p:cNvSpPr>
          <p:nvPr/>
        </p:nvSpPr>
        <p:spPr bwMode="auto">
          <a:xfrm>
            <a:off x="0" y="152400"/>
            <a:ext cx="685800" cy="6477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pic>
        <p:nvPicPr>
          <p:cNvPr id="12291" name="Immagine 7">
            <a:extLst>
              <a:ext uri="{FF2B5EF4-FFF2-40B4-BE49-F238E27FC236}">
                <a16:creationId xmlns:a16="http://schemas.microsoft.com/office/drawing/2014/main" id="{EC18DCFB-8B83-4D99-831A-5331C5CB29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 y="152400"/>
            <a:ext cx="7988300"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6">
            <a:extLst>
              <a:ext uri="{FF2B5EF4-FFF2-40B4-BE49-F238E27FC236}">
                <a16:creationId xmlns:a16="http://schemas.microsoft.com/office/drawing/2014/main" id="{17540956-ED62-4B21-BB82-A8C061923342}"/>
              </a:ext>
            </a:extLst>
          </p:cNvPr>
          <p:cNvSpPr>
            <a:spLocks noChangeArrowheads="1"/>
          </p:cNvSpPr>
          <p:nvPr/>
        </p:nvSpPr>
        <p:spPr bwMode="auto">
          <a:xfrm>
            <a:off x="0" y="2895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nSpc>
                <a:spcPct val="90000"/>
              </a:lnSpc>
            </a:pPr>
            <a:endParaRPr lang="it-IT" altLang="it-IT"/>
          </a:p>
        </p:txBody>
      </p:sp>
      <p:sp>
        <p:nvSpPr>
          <p:cNvPr id="18437" name="Rettangolo 1">
            <a:extLst>
              <a:ext uri="{FF2B5EF4-FFF2-40B4-BE49-F238E27FC236}">
                <a16:creationId xmlns:a16="http://schemas.microsoft.com/office/drawing/2014/main" id="{CE46EED9-1530-47D0-8382-2D1C7CD4EA82}"/>
              </a:ext>
            </a:extLst>
          </p:cNvPr>
          <p:cNvSpPr>
            <a:spLocks noChangeArrowheads="1"/>
          </p:cNvSpPr>
          <p:nvPr/>
        </p:nvSpPr>
        <p:spPr bwMode="auto">
          <a:xfrm>
            <a:off x="792163" y="1412776"/>
            <a:ext cx="7666037" cy="5109091"/>
          </a:xfrm>
          <a:prstGeom prst="rect">
            <a:avLst/>
          </a:prstGeom>
          <a:noFill/>
          <a:ln>
            <a:noFill/>
          </a:ln>
        </p:spPr>
        <p:txBody>
          <a:bodyPr>
            <a:spAutoFit/>
          </a:bodyPr>
          <a:lstStyle>
            <a:lvl1pPr>
              <a:defRPr sz="1400">
                <a:solidFill>
                  <a:schemeClr val="tx1"/>
                </a:solidFill>
                <a:latin typeface="Verdana" panose="020B0604030504040204" pitchFamily="34" charset="0"/>
                <a:ea typeface="ＭＳ Ｐゴシック" panose="020B0600070205080204" pitchFamily="34" charset="-128"/>
              </a:defRPr>
            </a:lvl1pPr>
            <a:lvl2pPr marL="742950" indent="-285750">
              <a:defRPr sz="1400">
                <a:solidFill>
                  <a:schemeClr val="tx1"/>
                </a:solidFill>
                <a:latin typeface="Verdana" panose="020B0604030504040204" pitchFamily="34" charset="0"/>
                <a:ea typeface="ＭＳ Ｐゴシック" panose="020B0600070205080204" pitchFamily="34" charset="-128"/>
              </a:defRPr>
            </a:lvl2pPr>
            <a:lvl3pPr marL="1143000" indent="-228600">
              <a:defRPr sz="1400">
                <a:solidFill>
                  <a:schemeClr val="tx1"/>
                </a:solidFill>
                <a:latin typeface="Verdana" panose="020B0604030504040204" pitchFamily="34" charset="0"/>
                <a:ea typeface="ＭＳ Ｐゴシック" panose="020B0600070205080204" pitchFamily="34" charset="-128"/>
              </a:defRPr>
            </a:lvl3pPr>
            <a:lvl4pPr marL="1600200" indent="-228600">
              <a:defRPr sz="1400">
                <a:solidFill>
                  <a:schemeClr val="tx1"/>
                </a:solidFill>
                <a:latin typeface="Verdana" panose="020B0604030504040204" pitchFamily="34" charset="0"/>
                <a:ea typeface="ＭＳ Ｐゴシック" panose="020B0600070205080204" pitchFamily="34" charset="-128"/>
              </a:defRPr>
            </a:lvl4pPr>
            <a:lvl5pPr marL="2057400" indent="-228600">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1400">
                <a:solidFill>
                  <a:schemeClr val="tx1"/>
                </a:solidFill>
                <a:latin typeface="Verdana" panose="020B0604030504040204" pitchFamily="34" charset="0"/>
                <a:ea typeface="ＭＳ Ｐゴシック" panose="020B0600070205080204" pitchFamily="34" charset="-128"/>
              </a:defRPr>
            </a:lvl9pPr>
          </a:lstStyle>
          <a:p>
            <a:pPr algn="ctr">
              <a:lnSpc>
                <a:spcPct val="90000"/>
              </a:lnSpc>
              <a:defRPr/>
            </a:pPr>
            <a:r>
              <a:rPr lang="it-IT" altLang="it-IT" sz="2000" b="1" dirty="0">
                <a:solidFill>
                  <a:srgbClr val="0000FF"/>
                </a:solidFill>
              </a:rPr>
              <a:t>Adempimenti obbligatori </a:t>
            </a:r>
            <a:r>
              <a:rPr lang="it-IT" altLang="it-IT" sz="2000" b="1" u="sng" dirty="0">
                <a:solidFill>
                  <a:srgbClr val="0000FF"/>
                </a:solidFill>
              </a:rPr>
              <a:t>AL RIENTRO </a:t>
            </a:r>
            <a:r>
              <a:rPr lang="it-IT" altLang="it-IT" sz="2000" b="1" dirty="0">
                <a:solidFill>
                  <a:srgbClr val="0000FF"/>
                </a:solidFill>
              </a:rPr>
              <a:t>in sede:</a:t>
            </a:r>
          </a:p>
          <a:p>
            <a:pPr algn="ctr">
              <a:lnSpc>
                <a:spcPct val="90000"/>
              </a:lnSpc>
              <a:defRPr/>
            </a:pPr>
            <a:endParaRPr lang="it-IT" altLang="it-IT" sz="2000" b="1" dirty="0">
              <a:solidFill>
                <a:srgbClr val="0000FF"/>
              </a:solidFill>
            </a:endParaRPr>
          </a:p>
          <a:p>
            <a:pPr algn="just">
              <a:spcAft>
                <a:spcPts val="0"/>
              </a:spcAft>
              <a:defRPr/>
            </a:pPr>
            <a:r>
              <a:rPr lang="hu-HU" sz="1600" b="1" dirty="0">
                <a:latin typeface="Tahoma" panose="020B0604030504040204" pitchFamily="34" charset="0"/>
                <a:ea typeface="Times New Roman" panose="02020603050405020304" pitchFamily="18" charset="0"/>
                <a:cs typeface="Times New Roman" panose="02020603050405020304" pitchFamily="18" charset="0"/>
              </a:rPr>
              <a:t>1) DOCUMENTI CARTACEI (in orginale, con timbro e firma dell’Ateneo ospitante)</a:t>
            </a:r>
            <a:endParaRPr lang="it-IT" sz="1600" b="1" dirty="0">
              <a:latin typeface="Tahoma" panose="020B0604030504040204" pitchFamily="34" charset="0"/>
              <a:ea typeface="Times New Roman" panose="02020603050405020304" pitchFamily="18" charset="0"/>
              <a:cs typeface="Times New Roman" panose="02020603050405020304" pitchFamily="18" charset="0"/>
            </a:endParaRPr>
          </a:p>
          <a:p>
            <a:pPr>
              <a:spcAft>
                <a:spcPts val="0"/>
              </a:spcAft>
              <a:defRPr/>
            </a:pPr>
            <a:r>
              <a:rPr lang="it-IT" sz="1200" dirty="0">
                <a:latin typeface="Times New Roman" panose="02020603050405020304" pitchFamily="18" charset="0"/>
                <a:ea typeface="Times New Roman" panose="02020603050405020304" pitchFamily="18" charset="0"/>
              </a:rPr>
              <a:t> </a:t>
            </a:r>
            <a:endParaRPr lang="it-IT" sz="1800" dirty="0">
              <a:latin typeface="Times New Roman" panose="02020603050405020304" pitchFamily="18" charset="0"/>
              <a:ea typeface="Times New Roman" panose="02020603050405020304" pitchFamily="18" charset="0"/>
            </a:endParaRPr>
          </a:p>
          <a:p>
            <a:pPr marL="342900" indent="-342900">
              <a:lnSpc>
                <a:spcPct val="200000"/>
              </a:lnSpc>
              <a:spcAft>
                <a:spcPts val="0"/>
              </a:spcAft>
              <a:buFont typeface="Symbol" panose="05050102010706020507" pitchFamily="18" charset="2"/>
              <a:buChar char=""/>
              <a:tabLst>
                <a:tab pos="450215" algn="l"/>
                <a:tab pos="540385" algn="l"/>
              </a:tabLst>
              <a:defRPr/>
            </a:pPr>
            <a:r>
              <a:rPr lang="en-GB" sz="1600" dirty="0" err="1">
                <a:latin typeface="Tahoma" panose="020B0604030504040204" pitchFamily="34" charset="0"/>
                <a:ea typeface="Times New Roman" panose="02020603050405020304" pitchFamily="18" charset="0"/>
              </a:rPr>
              <a:t>Certificato</a:t>
            </a:r>
            <a:r>
              <a:rPr lang="en-GB" sz="1600" dirty="0">
                <a:latin typeface="Tahoma" panose="020B0604030504040204" pitchFamily="34" charset="0"/>
                <a:ea typeface="Times New Roman" panose="02020603050405020304" pitchFamily="18" charset="0"/>
              </a:rPr>
              <a:t> finale di </a:t>
            </a:r>
            <a:r>
              <a:rPr lang="en-GB" sz="1600" dirty="0" err="1">
                <a:latin typeface="Tahoma" panose="020B0604030504040204" pitchFamily="34" charset="0"/>
                <a:ea typeface="Times New Roman" panose="02020603050405020304" pitchFamily="18" charset="0"/>
              </a:rPr>
              <a:t>frequenza</a:t>
            </a:r>
            <a:endParaRPr lang="it-IT" sz="1800" dirty="0">
              <a:latin typeface="Times New Roman" panose="02020603050405020304" pitchFamily="18" charset="0"/>
              <a:ea typeface="Times New Roman" panose="02020603050405020304" pitchFamily="18" charset="0"/>
            </a:endParaRPr>
          </a:p>
          <a:p>
            <a:pPr marL="342900" indent="-342900">
              <a:lnSpc>
                <a:spcPct val="200000"/>
              </a:lnSpc>
              <a:spcAft>
                <a:spcPts val="0"/>
              </a:spcAft>
              <a:buFont typeface="Symbol" panose="05050102010706020507" pitchFamily="18" charset="2"/>
              <a:buChar char=""/>
              <a:tabLst>
                <a:tab pos="450215" algn="l"/>
                <a:tab pos="540385" algn="l"/>
              </a:tabLst>
              <a:defRPr/>
            </a:pPr>
            <a:r>
              <a:rPr lang="en-GB" sz="1600" dirty="0">
                <a:latin typeface="Tahoma" panose="020B0604030504040204" pitchFamily="34" charset="0"/>
                <a:ea typeface="Times New Roman" panose="02020603050405020304" pitchFamily="18" charset="0"/>
              </a:rPr>
              <a:t>Learning Agreement before the </a:t>
            </a:r>
            <a:r>
              <a:rPr lang="en-GB" sz="1600" dirty="0" smtClean="0">
                <a:latin typeface="Tahoma" panose="020B0604030504040204" pitchFamily="34" charset="0"/>
                <a:ea typeface="Times New Roman" panose="02020603050405020304" pitchFamily="18" charset="0"/>
              </a:rPr>
              <a:t>mobility </a:t>
            </a:r>
            <a:r>
              <a:rPr lang="en-GB" sz="1200" dirty="0" smtClean="0">
                <a:latin typeface="Tahoma" panose="020B0604030504040204" pitchFamily="34" charset="0"/>
                <a:ea typeface="Times New Roman" panose="02020603050405020304" pitchFamily="18" charset="0"/>
              </a:rPr>
              <a:t>(Non </a:t>
            </a:r>
            <a:r>
              <a:rPr lang="en-GB" sz="1200" dirty="0" err="1" smtClean="0">
                <a:latin typeface="Tahoma" panose="020B0604030504040204" pitchFamily="34" charset="0"/>
                <a:ea typeface="Times New Roman" panose="02020603050405020304" pitchFamily="18" charset="0"/>
              </a:rPr>
              <a:t>necessario</a:t>
            </a:r>
            <a:r>
              <a:rPr lang="en-GB" sz="1200" dirty="0" smtClean="0">
                <a:latin typeface="Tahoma" panose="020B0604030504040204" pitchFamily="34" charset="0"/>
                <a:ea typeface="Times New Roman" panose="02020603050405020304" pitchFamily="18" charset="0"/>
              </a:rPr>
              <a:t> se </a:t>
            </a:r>
            <a:r>
              <a:rPr lang="en-GB" sz="1200" dirty="0" err="1" smtClean="0">
                <a:latin typeface="Tahoma" panose="020B0604030504040204" pitchFamily="34" charset="0"/>
                <a:ea typeface="Times New Roman" panose="02020603050405020304" pitchFamily="18" charset="0"/>
              </a:rPr>
              <a:t>utilizzato</a:t>
            </a:r>
            <a:r>
              <a:rPr lang="en-GB" sz="1200" dirty="0" smtClean="0">
                <a:latin typeface="Tahoma" panose="020B0604030504040204" pitchFamily="34" charset="0"/>
                <a:ea typeface="Times New Roman" panose="02020603050405020304" pitchFamily="18" charset="0"/>
              </a:rPr>
              <a:t> OLA)</a:t>
            </a:r>
            <a:endParaRPr lang="it-IT" sz="1200" dirty="0">
              <a:latin typeface="Times New Roman" panose="02020603050405020304" pitchFamily="18" charset="0"/>
              <a:ea typeface="Times New Roman" panose="02020603050405020304" pitchFamily="18" charset="0"/>
            </a:endParaRPr>
          </a:p>
          <a:p>
            <a:pPr marL="342900" indent="-342900">
              <a:lnSpc>
                <a:spcPct val="200000"/>
              </a:lnSpc>
              <a:spcAft>
                <a:spcPts val="0"/>
              </a:spcAft>
              <a:buFont typeface="Symbol" panose="05050102010706020507" pitchFamily="18" charset="2"/>
              <a:buChar char=""/>
              <a:tabLst>
                <a:tab pos="450215" algn="l"/>
                <a:tab pos="540385" algn="l"/>
              </a:tabLst>
              <a:defRPr/>
            </a:pPr>
            <a:r>
              <a:rPr lang="en-GB" sz="1600" dirty="0">
                <a:latin typeface="Tahoma" panose="020B0604030504040204" pitchFamily="34" charset="0"/>
                <a:ea typeface="Times New Roman" panose="02020603050405020304" pitchFamily="18" charset="0"/>
              </a:rPr>
              <a:t>Changes to the original learning agreement </a:t>
            </a:r>
            <a:r>
              <a:rPr lang="en-GB" sz="1200" dirty="0">
                <a:latin typeface="Tahoma" panose="020B0604030504040204" pitchFamily="34" charset="0"/>
                <a:ea typeface="Times New Roman" panose="02020603050405020304" pitchFamily="18" charset="0"/>
              </a:rPr>
              <a:t>(se </a:t>
            </a:r>
            <a:r>
              <a:rPr lang="en-GB" sz="1200" dirty="0" err="1">
                <a:latin typeface="Tahoma" panose="020B0604030504040204" pitchFamily="34" charset="0"/>
                <a:ea typeface="Times New Roman" panose="02020603050405020304" pitchFamily="18" charset="0"/>
              </a:rPr>
              <a:t>utilizzato</a:t>
            </a:r>
            <a:r>
              <a:rPr lang="en-GB" sz="1200" dirty="0">
                <a:latin typeface="Tahoma" panose="020B0604030504040204" pitchFamily="34" charset="0"/>
                <a:ea typeface="Times New Roman" panose="02020603050405020304" pitchFamily="18" charset="0"/>
              </a:rPr>
              <a:t>)</a:t>
            </a:r>
            <a:endParaRPr lang="it-IT" sz="1200" dirty="0">
              <a:latin typeface="Times New Roman" panose="02020603050405020304" pitchFamily="18" charset="0"/>
              <a:ea typeface="Times New Roman" panose="02020603050405020304" pitchFamily="18" charset="0"/>
            </a:endParaRPr>
          </a:p>
          <a:p>
            <a:pPr marL="342900" indent="-342900">
              <a:lnSpc>
                <a:spcPct val="200000"/>
              </a:lnSpc>
              <a:spcAft>
                <a:spcPts val="0"/>
              </a:spcAft>
              <a:buFont typeface="Symbol" panose="05050102010706020507" pitchFamily="18" charset="2"/>
              <a:buChar char=""/>
              <a:defRPr/>
            </a:pPr>
            <a:r>
              <a:rPr lang="en-GB" sz="1600" dirty="0">
                <a:latin typeface="Tahoma" panose="020B0604030504040204" pitchFamily="34" charset="0"/>
                <a:ea typeface="Times New Roman" panose="02020603050405020304" pitchFamily="18" charset="0"/>
              </a:rPr>
              <a:t>Transcript of Records + ECTS grade </a:t>
            </a:r>
            <a:r>
              <a:rPr lang="en-GB" sz="1600" dirty="0" err="1">
                <a:latin typeface="Tahoma" panose="020B0604030504040204" pitchFamily="34" charset="0"/>
                <a:ea typeface="Times New Roman" panose="02020603050405020304" pitchFamily="18" charset="0"/>
              </a:rPr>
              <a:t>dell’istituzione</a:t>
            </a:r>
            <a:r>
              <a:rPr lang="en-GB" sz="1600" dirty="0">
                <a:latin typeface="Tahoma" panose="020B0604030504040204" pitchFamily="34" charset="0"/>
                <a:ea typeface="Times New Roman" panose="02020603050405020304" pitchFamily="18" charset="0"/>
              </a:rPr>
              <a:t> </a:t>
            </a:r>
            <a:r>
              <a:rPr lang="en-GB" sz="1600" dirty="0" err="1">
                <a:latin typeface="Tahoma" panose="020B0604030504040204" pitchFamily="34" charset="0"/>
                <a:ea typeface="Times New Roman" panose="02020603050405020304" pitchFamily="18" charset="0"/>
              </a:rPr>
              <a:t>ospitante</a:t>
            </a:r>
            <a:endParaRPr lang="it-IT" sz="1800" dirty="0">
              <a:latin typeface="Times New Roman" panose="02020603050405020304" pitchFamily="18" charset="0"/>
              <a:ea typeface="Times New Roman" panose="02020603050405020304" pitchFamily="18" charset="0"/>
            </a:endParaRPr>
          </a:p>
          <a:p>
            <a:pPr marL="342900" indent="-342900">
              <a:lnSpc>
                <a:spcPct val="200000"/>
              </a:lnSpc>
              <a:spcAft>
                <a:spcPts val="0"/>
              </a:spcAft>
              <a:buFont typeface="Symbol" panose="05050102010706020507" pitchFamily="18" charset="2"/>
              <a:buChar char=""/>
              <a:defRPr/>
            </a:pPr>
            <a:r>
              <a:rPr lang="en-GB" sz="1600" dirty="0">
                <a:latin typeface="Tahoma" panose="020B0604030504040204" pitchFamily="34" charset="0"/>
                <a:ea typeface="Times New Roman" panose="02020603050405020304" pitchFamily="18" charset="0"/>
              </a:rPr>
              <a:t>Modulo di </a:t>
            </a:r>
            <a:r>
              <a:rPr lang="en-GB" sz="1600" dirty="0" err="1">
                <a:latin typeface="Tahoma" panose="020B0604030504040204" pitchFamily="34" charset="0"/>
                <a:ea typeface="Times New Roman" panose="02020603050405020304" pitchFamily="18" charset="0"/>
              </a:rPr>
              <a:t>richiesta</a:t>
            </a:r>
            <a:r>
              <a:rPr lang="en-GB" sz="1600" dirty="0">
                <a:latin typeface="Tahoma" panose="020B0604030504040204" pitchFamily="34" charset="0"/>
                <a:ea typeface="Times New Roman" panose="02020603050405020304" pitchFamily="18" charset="0"/>
              </a:rPr>
              <a:t> di </a:t>
            </a:r>
            <a:r>
              <a:rPr lang="en-GB" sz="1600" dirty="0" err="1">
                <a:latin typeface="Tahoma" panose="020B0604030504040204" pitchFamily="34" charset="0"/>
                <a:ea typeface="Times New Roman" panose="02020603050405020304" pitchFamily="18" charset="0"/>
              </a:rPr>
              <a:t>prolungamento</a:t>
            </a:r>
            <a:r>
              <a:rPr lang="en-GB" sz="1600" dirty="0">
                <a:latin typeface="Tahoma" panose="020B0604030504040204" pitchFamily="34" charset="0"/>
                <a:ea typeface="Times New Roman" panose="02020603050405020304" pitchFamily="18" charset="0"/>
              </a:rPr>
              <a:t> della </a:t>
            </a:r>
            <a:r>
              <a:rPr lang="en-GB" sz="1600" dirty="0" err="1">
                <a:latin typeface="Tahoma" panose="020B0604030504040204" pitchFamily="34" charset="0"/>
                <a:ea typeface="Times New Roman" panose="02020603050405020304" pitchFamily="18" charset="0"/>
              </a:rPr>
              <a:t>mobilità</a:t>
            </a:r>
            <a:r>
              <a:rPr lang="en-GB" sz="1600" dirty="0">
                <a:latin typeface="Tahoma" panose="020B0604030504040204" pitchFamily="34" charset="0"/>
                <a:ea typeface="Times New Roman" panose="02020603050405020304" pitchFamily="18" charset="0"/>
              </a:rPr>
              <a:t> (se </a:t>
            </a:r>
            <a:r>
              <a:rPr lang="en-GB" sz="1600" dirty="0" err="1">
                <a:latin typeface="Tahoma" panose="020B0604030504040204" pitchFamily="34" charset="0"/>
                <a:ea typeface="Times New Roman" panose="02020603050405020304" pitchFamily="18" charset="0"/>
              </a:rPr>
              <a:t>utilizzato</a:t>
            </a:r>
            <a:r>
              <a:rPr lang="en-GB" sz="1600" dirty="0" smtClean="0">
                <a:latin typeface="Tahoma" panose="020B0604030504040204" pitchFamily="34" charset="0"/>
                <a:ea typeface="Times New Roman" panose="02020603050405020304" pitchFamily="18" charset="0"/>
              </a:rPr>
              <a:t>)</a:t>
            </a:r>
          </a:p>
          <a:p>
            <a:pPr marL="342900" indent="-342900">
              <a:lnSpc>
                <a:spcPct val="200000"/>
              </a:lnSpc>
              <a:spcAft>
                <a:spcPts val="0"/>
              </a:spcAft>
              <a:buFont typeface="Symbol" panose="05050102010706020507" pitchFamily="18" charset="2"/>
              <a:buChar char=""/>
              <a:defRPr/>
            </a:pPr>
            <a:endParaRPr lang="en-GB" dirty="0" smtClean="0">
              <a:latin typeface="Tahoma" panose="020B0604030504040204" pitchFamily="34" charset="0"/>
              <a:ea typeface="Times New Roman" panose="02020603050405020304" pitchFamily="18" charset="0"/>
            </a:endParaRPr>
          </a:p>
          <a:p>
            <a:pPr algn="just">
              <a:spcAft>
                <a:spcPts val="0"/>
              </a:spcAft>
              <a:defRPr/>
            </a:pPr>
            <a:r>
              <a:rPr lang="en-GB" sz="1800" b="1" dirty="0" smtClean="0">
                <a:latin typeface="Tahoma" panose="020B0604030504040204" pitchFamily="34" charset="0"/>
                <a:ea typeface="Times New Roman" panose="02020603050405020304" pitchFamily="18" charset="0"/>
              </a:rPr>
              <a:t>NOTA BENE: </a:t>
            </a:r>
            <a:r>
              <a:rPr lang="en-GB" sz="1800" b="1" dirty="0" err="1" smtClean="0">
                <a:latin typeface="Tahoma" panose="020B0604030504040204" pitchFamily="34" charset="0"/>
                <a:ea typeface="Times New Roman" panose="02020603050405020304" pitchFamily="18" charset="0"/>
              </a:rPr>
              <a:t>qualora</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l’Ateneo</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ospitante</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rilasci</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dei</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predetti</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documenti</a:t>
            </a:r>
            <a:r>
              <a:rPr lang="en-GB" sz="1800" b="1" dirty="0" smtClean="0">
                <a:latin typeface="Tahoma" panose="020B0604030504040204" pitchFamily="34" charset="0"/>
                <a:ea typeface="Times New Roman" panose="02020603050405020304" pitchFamily="18" charset="0"/>
              </a:rPr>
              <a:t> solo </a:t>
            </a:r>
            <a:r>
              <a:rPr lang="en-GB" sz="1800" b="1" dirty="0" err="1" smtClean="0">
                <a:latin typeface="Tahoma" panose="020B0604030504040204" pitchFamily="34" charset="0"/>
                <a:ea typeface="Times New Roman" panose="02020603050405020304" pitchFamily="18" charset="0"/>
              </a:rPr>
              <a:t>copie</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digitali</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sarà</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necessario</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produrre</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una</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dichiarazione</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giustificativa</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emessa</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dall’Ateneo</a:t>
            </a:r>
            <a:r>
              <a:rPr lang="en-GB" sz="1800" b="1" dirty="0" smtClean="0">
                <a:latin typeface="Tahoma" panose="020B0604030504040204" pitchFamily="34" charset="0"/>
                <a:ea typeface="Times New Roman" panose="02020603050405020304" pitchFamily="18" charset="0"/>
              </a:rPr>
              <a:t> </a:t>
            </a:r>
            <a:r>
              <a:rPr lang="en-GB" sz="1800" b="1" dirty="0" err="1" smtClean="0">
                <a:latin typeface="Tahoma" panose="020B0604030504040204" pitchFamily="34" charset="0"/>
                <a:ea typeface="Times New Roman" panose="02020603050405020304" pitchFamily="18" charset="0"/>
              </a:rPr>
              <a:t>straniero</a:t>
            </a:r>
            <a:r>
              <a:rPr lang="en-GB" sz="1800" b="1" dirty="0" smtClean="0">
                <a:latin typeface="Tahoma" panose="020B0604030504040204" pitchFamily="34" charset="0"/>
                <a:ea typeface="Times New Roman" panose="02020603050405020304" pitchFamily="18" charset="0"/>
              </a:rPr>
              <a:t>.</a:t>
            </a:r>
            <a:endParaRPr lang="it-IT" sz="2000" b="1" dirty="0">
              <a:latin typeface="Times New Roman" panose="02020603050405020304" pitchFamily="18" charset="0"/>
              <a:ea typeface="Times New Roman" panose="02020603050405020304" pitchFamily="18" charset="0"/>
            </a:endParaRPr>
          </a:p>
        </p:txBody>
      </p:sp>
    </p:spTree>
  </p:cSld>
  <p:clrMapOvr>
    <a:masterClrMapping/>
  </p:clrMapOvr>
  <p:transition spd="slow">
    <p:push dir="u"/>
  </p:transition>
</p:sld>
</file>

<file path=ppt/theme/theme1.xml><?xml version="1.0" encoding="utf-8"?>
<a:theme xmlns:a="http://schemas.openxmlformats.org/drawingml/2006/main" name="Presentazione vuota">
  <a:themeElements>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zione vuot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it-IT" sz="1400" b="0" i="0" u="none" strike="noStrike" cap="none" normalizeH="0" baseline="0" smtClean="0">
            <a:ln>
              <a:noFill/>
            </a:ln>
            <a:solidFill>
              <a:schemeClr val="tx1"/>
            </a:solidFill>
            <a:effectLst/>
            <a:latin typeface="Verdana" pitchFamily="34" charset="0"/>
            <a:ea typeface="ＭＳ Ｐゴシック" pitchFamily="1" charset="-128"/>
            <a:cs typeface="ＭＳ Ｐゴシック"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it-IT" sz="1400" b="0" i="0" u="none" strike="noStrike" cap="none" normalizeH="0" baseline="0" smtClean="0">
            <a:ln>
              <a:noFill/>
            </a:ln>
            <a:solidFill>
              <a:schemeClr val="tx1"/>
            </a:solidFill>
            <a:effectLst/>
            <a:latin typeface="Verdana" pitchFamily="34" charset="0"/>
            <a:ea typeface="ＭＳ Ｐゴシック" pitchFamily="1" charset="-128"/>
            <a:cs typeface="ＭＳ Ｐゴシック" pitchFamily="1" charset="-128"/>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zione vuo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zione vuo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zione vuo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zione vuo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zione vuo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zione vuo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zione vuo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zione vuo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b1cca5f-26a8-47d6-8569-eafa9039571e" xsi:nil="true"/>
    <lcf76f155ced4ddcb4097134ff3c332f xmlns="a7ee4b41-5ec4-4106-84e3-cc62089304c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7DD6654ECD44A3408A3F82D53B41CDDA" ma:contentTypeVersion="13" ma:contentTypeDescription="Creare un nuovo documento." ma:contentTypeScope="" ma:versionID="afb7ce3686e0c0c06d80a2e568912123">
  <xsd:schema xmlns:xsd="http://www.w3.org/2001/XMLSchema" xmlns:xs="http://www.w3.org/2001/XMLSchema" xmlns:p="http://schemas.microsoft.com/office/2006/metadata/properties" xmlns:ns2="a7ee4b41-5ec4-4106-84e3-cc62089304c5" xmlns:ns3="3b1cca5f-26a8-47d6-8569-eafa9039571e" targetNamespace="http://schemas.microsoft.com/office/2006/metadata/properties" ma:root="true" ma:fieldsID="97fb710abd7e40a2795a1f6724b49d3e" ns2:_="" ns3:_="">
    <xsd:import namespace="a7ee4b41-5ec4-4106-84e3-cc62089304c5"/>
    <xsd:import namespace="3b1cca5f-26a8-47d6-8569-eafa9039571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ee4b41-5ec4-4106-84e3-cc62089304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Tag immagine" ma:readOnly="false" ma:fieldId="{5cf76f15-5ced-4ddc-b409-7134ff3c332f}" ma:taxonomyMulti="true" ma:sspId="4356fcd5-e36e-4d7d-affe-a2ad913d592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b1cca5f-26a8-47d6-8569-eafa9039571e"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cd0a2c81-2a7e-4b20-8723-27cd77d6a43d}" ma:internalName="TaxCatchAll" ma:showField="CatchAllData" ma:web="3b1cca5f-26a8-47d6-8569-eafa903957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693AB4-376A-4608-BD1B-39EE7305C472}">
  <ds:schemaRef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 ds:uri="http://purl.org/dc/terms/"/>
    <ds:schemaRef ds:uri="a7ee4b41-5ec4-4106-84e3-cc62089304c5"/>
    <ds:schemaRef ds:uri="http://schemas.openxmlformats.org/package/2006/metadata/core-properties"/>
    <ds:schemaRef ds:uri="http://schemas.microsoft.com/office/infopath/2007/PartnerControls"/>
    <ds:schemaRef ds:uri="3b1cca5f-26a8-47d6-8569-eafa9039571e"/>
  </ds:schemaRefs>
</ds:datastoreItem>
</file>

<file path=customXml/itemProps2.xml><?xml version="1.0" encoding="utf-8"?>
<ds:datastoreItem xmlns:ds="http://schemas.openxmlformats.org/officeDocument/2006/customXml" ds:itemID="{6AD0CCE9-9D21-4A12-834D-9FED4BD78F49}">
  <ds:schemaRefs>
    <ds:schemaRef ds:uri="http://schemas.microsoft.com/sharepoint/v3/contenttype/forms"/>
  </ds:schemaRefs>
</ds:datastoreItem>
</file>

<file path=customXml/itemProps3.xml><?xml version="1.0" encoding="utf-8"?>
<ds:datastoreItem xmlns:ds="http://schemas.openxmlformats.org/officeDocument/2006/customXml" ds:itemID="{F1E1F67A-3B81-4DD5-845C-89EE60E428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ee4b41-5ec4-4106-84e3-cc62089304c5"/>
    <ds:schemaRef ds:uri="3b1cca5f-26a8-47d6-8569-eafa903957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3741</TotalTime>
  <Words>1289</Words>
  <Application>Microsoft Office PowerPoint</Application>
  <PresentationFormat>Presentazione su schermo (4:3)</PresentationFormat>
  <Paragraphs>261</Paragraphs>
  <Slides>19</Slides>
  <Notes>17</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ＭＳ Ｐゴシック</vt:lpstr>
      <vt:lpstr>Arial</vt:lpstr>
      <vt:lpstr>Symbol</vt:lpstr>
      <vt:lpstr>Tahoma</vt:lpstr>
      <vt:lpstr>Times New Roman</vt:lpstr>
      <vt:lpstr>Verdana</vt:lpstr>
      <vt:lpstr>Presentazione vuota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unistrapg 2004</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unistrapg 2004</dc:creator>
  <cp:lastModifiedBy>Filippo Capruzzi</cp:lastModifiedBy>
  <cp:revision>642</cp:revision>
  <cp:lastPrinted>2015-03-11T07:27:22Z</cp:lastPrinted>
  <dcterms:created xsi:type="dcterms:W3CDTF">2010-03-11T08:07:49Z</dcterms:created>
  <dcterms:modified xsi:type="dcterms:W3CDTF">2022-08-12T07:41:04Z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0x0101007DD6654ECD44A3408A3F82D53B41CDDA</vt:lpwstr>
  </property>
</Properties>
</file>