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</p:sldIdLst>
  <p:sldSz cx="18288000" cy="10287000"/>
  <p:notesSz cx="6858000" cy="9144000"/>
  <p:embeddedFontLst>
    <p:embeddedFont>
      <p:font typeface="Aspekta" panose="020B0604020202020204" charset="0"/>
      <p:regular r:id="rId13"/>
    </p:embeddedFont>
    <p:embeddedFont>
      <p:font typeface="Aspekta Medium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22" autoAdjust="0"/>
  </p:normalViewPr>
  <p:slideViewPr>
    <p:cSldViewPr>
      <p:cViewPr varScale="1">
        <p:scale>
          <a:sx n="70" d="100"/>
          <a:sy n="70" d="100"/>
        </p:scale>
        <p:origin x="8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52BD02-3017-8B79-6EF8-06DD25992031}"/>
              </a:ext>
            </a:extLst>
          </p:cNvPr>
          <p:cNvSpPr txBox="1"/>
          <p:nvPr/>
        </p:nvSpPr>
        <p:spPr>
          <a:xfrm>
            <a:off x="4572000" y="3771900"/>
            <a:ext cx="9144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000" b="1" dirty="0"/>
              <a:t>Elezioni per la nomina delle rappresentanze studentesche e dottorali in vari organi d’Ateneo </a:t>
            </a:r>
          </a:p>
          <a:p>
            <a:pPr algn="ctr"/>
            <a:endParaRPr lang="it-IT" sz="3000" b="1" dirty="0"/>
          </a:p>
          <a:p>
            <a:pPr algn="ctr"/>
            <a:r>
              <a:rPr lang="it-IT" sz="2400" dirty="0"/>
              <a:t>13 e 14 maggio 2026 </a:t>
            </a:r>
          </a:p>
        </p:txBody>
      </p:sp>
      <p:pic>
        <p:nvPicPr>
          <p:cNvPr id="4" name="Picture 2" descr="Utilizzo del logo di Ateneo | Università per Stranieri di Perugia">
            <a:extLst>
              <a:ext uri="{FF2B5EF4-FFF2-40B4-BE49-F238E27FC236}">
                <a16:creationId xmlns:a16="http://schemas.microsoft.com/office/drawing/2014/main" id="{5A706979-DC59-4BBA-01B2-AC2A865C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"/>
            <a:ext cx="3468669" cy="16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5DAC8C5-5986-7430-9931-06161FB0C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115300"/>
            <a:ext cx="2111190" cy="9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D511F9B-9E9B-9ECA-18E2-1C984CF98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81687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7335070"/>
            <a:ext cx="18288000" cy="272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2"/>
              </a:lnSpc>
            </a:pPr>
            <a:endParaRPr dirty="0"/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Il voto sarà inserito nell’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e sarà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immodificabile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​</a:t>
            </a: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cliccare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SUCCESSIVO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continuare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con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operazioni di voto.</a:t>
            </a:r>
          </a:p>
          <a:p>
            <a:pPr algn="ctr">
              <a:lnSpc>
                <a:spcPts val="2952"/>
              </a:lnSpc>
            </a:pPr>
            <a:endParaRPr lang="it-IT" sz="3600" b="1" noProof="0" dirty="0">
              <a:solidFill>
                <a:srgbClr val="801827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Chiudi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terminare le operazioni di voto se non ci sono più schede da votare.</a:t>
            </a:r>
          </a:p>
          <a:p>
            <a:pPr algn="ctr">
              <a:lnSpc>
                <a:spcPts val="2952"/>
              </a:lnSpc>
            </a:pP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ADF5B5F-8EF0-D872-EDB6-95CA5D61A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" y="-38100"/>
            <a:ext cx="18381687" cy="72086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8">
            <a:extLst>
              <a:ext uri="{FF2B5EF4-FFF2-40B4-BE49-F238E27FC236}">
                <a16:creationId xmlns:a16="http://schemas.microsoft.com/office/drawing/2014/main" id="{94CD537B-B11A-09EE-7BE1-53C87B4C2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2781300"/>
            <a:ext cx="3781553" cy="414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35E10CE-F4C5-A011-233D-9E3C7C9EB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191500"/>
            <a:ext cx="2288405" cy="983985"/>
          </a:xfrm>
          <a:prstGeom prst="rect">
            <a:avLst/>
          </a:prstGeom>
        </p:spPr>
      </p:pic>
      <p:pic>
        <p:nvPicPr>
          <p:cNvPr id="4" name="Picture 2" descr="Utilizzo del logo di Ateneo | Università per Stranieri di Perugia">
            <a:extLst>
              <a:ext uri="{FF2B5EF4-FFF2-40B4-BE49-F238E27FC236}">
                <a16:creationId xmlns:a16="http://schemas.microsoft.com/office/drawing/2014/main" id="{234F8792-F853-431D-C378-FB6B80404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31" y="228601"/>
            <a:ext cx="3468669" cy="16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10F907-8455-D128-AE3D-B2D19EFE4C8F}"/>
              </a:ext>
            </a:extLst>
          </p:cNvPr>
          <p:cNvSpPr txBox="1"/>
          <p:nvPr/>
        </p:nvSpPr>
        <p:spPr>
          <a:xfrm>
            <a:off x="1143000" y="3086100"/>
            <a:ext cx="9144000" cy="372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Grazie per </a:t>
            </a:r>
            <a:r>
              <a:rPr lang="en-US" sz="28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l’attenzione</a:t>
            </a:r>
            <a:r>
              <a:rPr lang="en-US" sz="2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!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Per i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servizio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assistenza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supporto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al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voto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prega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rivolgersi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ai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seguenti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contatti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Mail: </a:t>
            </a:r>
            <a:r>
              <a:rPr lang="en-US" sz="1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elezioni@unistrapg.it</a:t>
            </a:r>
            <a:br>
              <a:rPr lang="en-US" sz="1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Tel:  </a:t>
            </a:r>
            <a:r>
              <a:rPr lang="it-IT" dirty="0"/>
              <a:t>+ 39 075 57 46 209</a:t>
            </a:r>
            <a:endParaRPr lang="en-US" sz="1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 </a:t>
            </a:r>
            <a:r>
              <a:rPr lang="en-US" sz="2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servizio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assistenza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è </a:t>
            </a:r>
            <a:r>
              <a:rPr lang="en-US" sz="2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garantito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durante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la </a:t>
            </a:r>
            <a:r>
              <a:rPr lang="it-IT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fascia oraria: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it-IT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9:30-18:00 </a:t>
            </a:r>
            <a:r>
              <a:rPr lang="it-IT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del</a:t>
            </a:r>
            <a:r>
              <a:rPr lang="it-IT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13 maggio 2026</a:t>
            </a:r>
            <a:r>
              <a:rPr lang="it-IT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it-IT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9:30 -14:00 </a:t>
            </a:r>
            <a:r>
              <a:rPr lang="it-IT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del</a:t>
            </a:r>
            <a:r>
              <a:rPr lang="it-IT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14 maggio 2026</a:t>
            </a:r>
            <a:r>
              <a:rPr lang="it-IT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  <a:endParaRPr lang="en-US" sz="2000" dirty="0">
              <a:latin typeface="Futura Std Medium"/>
              <a:ea typeface="ＭＳ Ｐゴシック" charset="0"/>
              <a:cs typeface="Futura St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0766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F8D6472-90EC-1621-7E3C-B12860269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"/>
          <a:stretch>
            <a:fillRect/>
          </a:stretch>
        </p:blipFill>
        <p:spPr>
          <a:xfrm>
            <a:off x="-41415" y="0"/>
            <a:ext cx="18507923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19200" y="1255714"/>
            <a:ext cx="7010400" cy="3047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190"/>
              </a:lnSpc>
              <a:spcBef>
                <a:spcPct val="0"/>
              </a:spcBef>
            </a:pPr>
            <a:r>
              <a:rPr lang="en-US" sz="8707" dirty="0">
                <a:solidFill>
                  <a:srgbClr val="FFFFFF"/>
                </a:solidFill>
                <a:latin typeface="Aspekta"/>
                <a:ea typeface="Aspekta"/>
                <a:cs typeface="Aspekta"/>
                <a:sym typeface="Aspekta"/>
              </a:rPr>
              <a:t>GUIDA AL VOTO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9200" y="4302895"/>
            <a:ext cx="8748023" cy="116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1"/>
              </a:lnSpc>
              <a:spcBef>
                <a:spcPct val="0"/>
              </a:spcBef>
            </a:pPr>
            <a:r>
              <a:rPr lang="it-IT" sz="6815" noProof="0" dirty="0">
                <a:solidFill>
                  <a:srgbClr val="FFFFFF"/>
                </a:solidFill>
                <a:latin typeface="Aspekta"/>
                <a:ea typeface="Aspekta"/>
                <a:cs typeface="Aspekta"/>
                <a:sym typeface="Aspekta"/>
              </a:rPr>
              <a:t>Come si vota con Eligo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4380D-FBAE-6272-3B77-6914E4EB06F0}"/>
              </a:ext>
            </a:extLst>
          </p:cNvPr>
          <p:cNvSpPr txBox="1"/>
          <p:nvPr/>
        </p:nvSpPr>
        <p:spPr>
          <a:xfrm>
            <a:off x="990600" y="3238500"/>
            <a:ext cx="166116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Gli elenchi degli aventi diritto all’elettorato attivo e passivo sono pubblicati con le modalità indicate nei decreti</a:t>
            </a:r>
          </a:p>
          <a:p>
            <a:r>
              <a:rPr lang="it-IT" sz="2800" dirty="0"/>
              <a:t>di indizione all’interno dell’Area Riservata Esse3Web di Ateneo.</a:t>
            </a:r>
          </a:p>
          <a:p>
            <a:endParaRPr lang="it-IT" sz="2800" dirty="0"/>
          </a:p>
          <a:p>
            <a:r>
              <a:rPr lang="it-IT" sz="2800" dirty="0"/>
              <a:t>La procedura per l’espressione del voto online è attiva esclusivamente nel seguente intervallo temporale di</a:t>
            </a:r>
          </a:p>
          <a:p>
            <a:r>
              <a:rPr lang="it-IT" sz="2800" dirty="0"/>
              <a:t>apertura del voto:</a:t>
            </a:r>
          </a:p>
          <a:p>
            <a:r>
              <a:rPr lang="it-IT" sz="2800" dirty="0"/>
              <a:t>❖ dalle ore 9:30 del giorno 13 maggio 2025 alle ore 14:00 del 14 maggio 2026</a:t>
            </a:r>
          </a:p>
          <a:p>
            <a:endParaRPr lang="it-IT" sz="2800" dirty="0"/>
          </a:p>
          <a:p>
            <a:r>
              <a:rPr lang="it-IT" sz="2800" dirty="0"/>
              <a:t>Le operazioni di spoglio avvengono a cura del Seggio Elettorale alla presenza della Commissione Elettorale e</a:t>
            </a:r>
          </a:p>
          <a:p>
            <a:r>
              <a:rPr lang="it-IT" sz="2800" dirty="0"/>
              <a:t>con il personale del Servizio Organi Collegiali. </a:t>
            </a:r>
          </a:p>
          <a:p>
            <a:endParaRPr lang="it-IT" sz="2800" dirty="0"/>
          </a:p>
          <a:p>
            <a:r>
              <a:rPr lang="it-IT" b="1" dirty="0"/>
              <a:t>Si ricorda che i nomi dei candidati andranno scelti solo successivamente alla selezione della relativa lista di appartenenza. </a:t>
            </a:r>
            <a:r>
              <a:rPr lang="it-IT" dirty="0"/>
              <a:t>Rimane possibile, inoltre, esprimere la propria preferenza per la lista di appartenenza, senza esprimerla per le relative candidature.</a:t>
            </a:r>
            <a:endParaRPr lang="it-IT" sz="2800" dirty="0"/>
          </a:p>
        </p:txBody>
      </p:sp>
      <p:pic>
        <p:nvPicPr>
          <p:cNvPr id="4" name="Picture 2" descr="Utilizzo del logo di Ateneo | Università per Stranieri di Perugia">
            <a:extLst>
              <a:ext uri="{FF2B5EF4-FFF2-40B4-BE49-F238E27FC236}">
                <a16:creationId xmlns:a16="http://schemas.microsoft.com/office/drawing/2014/main" id="{149C89B2-9369-AC5D-6658-DACDD10B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6512"/>
            <a:ext cx="3352800" cy="159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DF7CCD-80C9-1131-26CE-13BFF0C1D202}"/>
              </a:ext>
            </a:extLst>
          </p:cNvPr>
          <p:cNvSpPr txBox="1"/>
          <p:nvPr/>
        </p:nvSpPr>
        <p:spPr>
          <a:xfrm>
            <a:off x="1219200" y="1912981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i="1" u="sng" dirty="0"/>
              <a:t>Informazioni generali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27418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9A9DEFA-3480-545E-1582-29218DC87E2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TextBox 8"/>
          <p:cNvSpPr txBox="1"/>
          <p:nvPr/>
        </p:nvSpPr>
        <p:spPr>
          <a:xfrm>
            <a:off x="13164529" y="1921062"/>
            <a:ext cx="4094771" cy="702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Riceverai via e-mail le </a:t>
            </a:r>
            <a:r>
              <a:rPr lang="it-IT" sz="3600" b="1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credenziali (Username e password)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per accedere alla piattaforma ELIGO.​</a:t>
            </a:r>
          </a:p>
          <a:p>
            <a:pPr algn="ctr">
              <a:lnSpc>
                <a:spcPts val="50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A votazioni aperte clicca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Accedi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194C70-7CF2-CFC6-645F-4144F1CD7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8"/>
            <a:ext cx="12572506" cy="1015652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18DD5C-A792-A2FA-FB12-A93D7B2DA5B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-28203" y="7277397"/>
            <a:ext cx="18344407" cy="168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sulla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pagina di accesso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al sistema di voto.​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C</a:t>
            </a:r>
            <a:r>
              <a:rPr lang="it-IT" sz="3600" noProof="0" dirty="0" err="1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licca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ENTRA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2DF376D-D2E4-EF12-A075-62DA4D6A6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5" y="0"/>
            <a:ext cx="18324272" cy="71247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A872F65-CFC2-3793-9EC9-901FC0C8E4A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0" y="7329110"/>
            <a:ext cx="18288000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ritroverai all’interno dell’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dove potrai visualizzare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schede di voto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Clicca il tasto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relativo alla prima scheda di voto.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02C9AD-D254-2A3B-61EA-3CFC8BC1F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2639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4541F81-C22E-B6F5-975C-95B0E932850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extBox 5"/>
          <p:cNvSpPr txBox="1"/>
          <p:nvPr/>
        </p:nvSpPr>
        <p:spPr>
          <a:xfrm>
            <a:off x="10159929" y="562495"/>
            <a:ext cx="669989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Liste e/o </a:t>
            </a:r>
            <a:r>
              <a:rPr lang="it-IT" sz="36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e</a:t>
            </a:r>
            <a:r>
              <a:rPr lang="it-IT" sz="3600" noProof="0" dirty="0" err="1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lenco</a:t>
            </a: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dei candidati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4922" y="562495"/>
            <a:ext cx="4057409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Informazioni sulla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scheda di voto</a:t>
            </a: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42B01A3-0B70-DE2C-E607-079C17CB9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033"/>
            <a:ext cx="18288000" cy="6911067"/>
          </a:xfrm>
          <a:prstGeom prst="rect">
            <a:avLst/>
          </a:prstGeom>
        </p:spPr>
      </p:pic>
      <p:sp>
        <p:nvSpPr>
          <p:cNvPr id="10" name="Freeform 7"/>
          <p:cNvSpPr/>
          <p:nvPr/>
        </p:nvSpPr>
        <p:spPr>
          <a:xfrm rot="5951129">
            <a:off x="254297" y="2460541"/>
            <a:ext cx="2561250" cy="1271020"/>
          </a:xfrm>
          <a:custGeom>
            <a:avLst/>
            <a:gdLst/>
            <a:ahLst/>
            <a:cxnLst/>
            <a:rect l="l" t="t" r="r" b="b"/>
            <a:pathLst>
              <a:path w="2561250" h="1271020">
                <a:moveTo>
                  <a:pt x="0" y="0"/>
                </a:moveTo>
                <a:lnTo>
                  <a:pt x="2561250" y="0"/>
                </a:lnTo>
                <a:lnTo>
                  <a:pt x="2561250" y="1271021"/>
                </a:lnTo>
                <a:lnTo>
                  <a:pt x="0" y="12710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4"/>
          <p:cNvSpPr/>
          <p:nvPr/>
        </p:nvSpPr>
        <p:spPr>
          <a:xfrm rot="6516736" flipV="1">
            <a:off x="13243732" y="2831147"/>
            <a:ext cx="2528177" cy="1254608"/>
          </a:xfrm>
          <a:custGeom>
            <a:avLst/>
            <a:gdLst/>
            <a:ahLst/>
            <a:cxnLst/>
            <a:rect l="l" t="t" r="r" b="b"/>
            <a:pathLst>
              <a:path w="2528177" h="1254608">
                <a:moveTo>
                  <a:pt x="0" y="1254608"/>
                </a:moveTo>
                <a:lnTo>
                  <a:pt x="2528176" y="1254608"/>
                </a:lnTo>
                <a:lnTo>
                  <a:pt x="2528176" y="0"/>
                </a:lnTo>
                <a:lnTo>
                  <a:pt x="0" y="0"/>
                </a:lnTo>
                <a:lnTo>
                  <a:pt x="0" y="1254608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1144A56-0384-5A16-EE3A-F748F73A8AF5}"/>
              </a:ext>
            </a:extLst>
          </p:cNvPr>
          <p:cNvSpPr/>
          <p:nvPr/>
        </p:nvSpPr>
        <p:spPr>
          <a:xfrm>
            <a:off x="-31845" y="-22746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178558" y="6310678"/>
            <a:ext cx="17449800" cy="4171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28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3240"/>
              </a:lnSpc>
            </a:pPr>
            <a:r>
              <a:rPr lang="it-IT" sz="28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selezionare la casella relativa al </a:t>
            </a:r>
            <a:r>
              <a:rPr lang="it-IT" sz="28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candidato desiderato </a:t>
            </a:r>
            <a:r>
              <a:rPr lang="it-IT" sz="28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o seleziona </a:t>
            </a:r>
            <a:r>
              <a:rPr lang="it-IT" sz="28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“scheda bianca” </a:t>
            </a:r>
            <a:r>
              <a:rPr lang="it-IT" sz="28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se non desideri esprimere alcuna preferenza.​ </a:t>
            </a:r>
          </a:p>
          <a:p>
            <a:pPr algn="ctr">
              <a:lnSpc>
                <a:spcPts val="3240"/>
              </a:lnSpc>
            </a:pPr>
            <a:endParaRPr lang="it-IT" sz="28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28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(nel caso delle elezioni delle rappresentanze studentesche, </a:t>
            </a:r>
            <a:r>
              <a:rPr lang="it-IT" sz="2800" b="1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è necessario indicare la lista di appartenenza</a:t>
            </a:r>
            <a:r>
              <a:rPr lang="it-IT" sz="28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, ed è possibile indicare la lista di appartenenza senza necessariamente indicare un candidato).</a:t>
            </a:r>
            <a:endParaRPr lang="it-IT" sz="28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2016"/>
              </a:lnSpc>
            </a:pPr>
            <a:endParaRPr lang="it-IT" sz="28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28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 Per proseguire, clicca su </a:t>
            </a:r>
            <a:r>
              <a:rPr lang="it-IT" sz="28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28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28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C00B2A-001A-50F3-E9B2-D3BD25778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82888"/>
            <a:ext cx="18288000" cy="69110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37CBBCB-4582-C4F3-9BFC-B2042ECE9B2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770378" y="7159012"/>
            <a:ext cx="16747243" cy="249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7"/>
              </a:lnSpc>
            </a:pPr>
            <a:endParaRPr dirty="0"/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nella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schermata di riepilogo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Verifica le tue scelte.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Premi su “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CONFERMA VOTO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rendere il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definitivo.​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056408-629F-7785-7178-67E4906E5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3163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432</Words>
  <Application>Microsoft Office PowerPoint</Application>
  <PresentationFormat>Personalizzato</PresentationFormat>
  <Paragraphs>58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Aspekta Medium</vt:lpstr>
      <vt:lpstr>Arial</vt:lpstr>
      <vt:lpstr>Aspekta</vt:lpstr>
      <vt:lpstr>Futura Std Medium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al Voto - Standard</dc:title>
  <dc:creator>Albert Verdese</dc:creator>
  <cp:lastModifiedBy>Albert Verdese</cp:lastModifiedBy>
  <cp:revision>16</cp:revision>
  <dcterms:created xsi:type="dcterms:W3CDTF">2006-08-16T00:00:00Z</dcterms:created>
  <dcterms:modified xsi:type="dcterms:W3CDTF">2026-05-07T12:39:35Z</dcterms:modified>
  <dc:identifier>DAGeuK67te8</dc:identifier>
</cp:coreProperties>
</file>